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8"/>
  </p:notesMasterIdLst>
  <p:sldIdLst>
    <p:sldId id="284" r:id="rId2"/>
    <p:sldId id="286" r:id="rId3"/>
    <p:sldId id="285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33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96" y="7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FEFFD-1839-476B-9672-45A542192D2A}" type="datetimeFigureOut">
              <a:rPr lang="ru-RU" smtClean="0"/>
              <a:t>04.11.2025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C00E2D-3351-4568-AE07-5AD336A820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068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Google Shape;51;g7e471ed578_0_0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5123" name="Google Shape;52;g7e471ed578_0_0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ru-RU" altLang="ru-RU" sz="11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105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6AD-F6BE-4D99-A449-6448E3EB6F9F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E0163-1CE3-4691-B566-71098CC74C78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F2381-3A76-4CB0-8FBF-0E80CD43990B}" type="datetime1">
              <a:rPr lang="en-US" smtClean="0"/>
              <a:t>11/4/2025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46323" y="671575"/>
            <a:ext cx="5933224" cy="44138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37761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A49EF-2269-425E-95D9-2DEEDE63B911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FDA87-E09B-458D-A676-EE4EBECD4964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939975"/>
            <a:ext cx="6858000" cy="692497"/>
          </a:xfrm>
        </p:spPr>
        <p:txBody>
          <a:bodyPr anchor="b"/>
          <a:lstStyle>
            <a:lvl1pPr algn="ctr">
              <a:defRPr sz="45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83455"/>
            <a:ext cx="2103120" cy="276999"/>
          </a:xfrm>
        </p:spPr>
        <p:txBody>
          <a:bodyPr/>
          <a:lstStyle/>
          <a:p>
            <a:fld id="{66C42F9A-9901-4351-B57A-4132C56100C3}" type="datetime1">
              <a:rPr lang="en-US" smtClean="0"/>
              <a:t>11/4/2025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08960" y="4783455"/>
            <a:ext cx="292608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83680" y="4783455"/>
            <a:ext cx="2103120" cy="276999"/>
          </a:xfrm>
        </p:spPr>
        <p:txBody>
          <a:bodyPr/>
          <a:lstStyle/>
          <a:p>
            <a:fld id="{6458BDF1-1AB2-4BBB-BFC0-095765ED8A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8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1_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393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59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3425" y="214757"/>
            <a:ext cx="566293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3776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3524" y="813663"/>
            <a:ext cx="7810500" cy="1076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3ECD8-DF2C-47F3-83FF-1901F52E3172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>
        <a:defRPr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microsoft.com/office/2007/relationships/hdphoto" Target="../media/hdphoto7.wdp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8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9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0.wdp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502898" y="3482952"/>
            <a:ext cx="7909469" cy="792162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Clr>
                <a:srgbClr val="595959"/>
              </a:buClr>
            </a:pPr>
            <a:r>
              <a:rPr lang="ru-RU" altLang="ru-RU" b="1" err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Дәріс</a:t>
            </a:r>
            <a:r>
              <a:rPr lang="ru-RU" altLang="ru-RU" b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b="1" err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оқыған</a:t>
            </a:r>
            <a:r>
              <a:rPr lang="ru-RU" altLang="ru-RU" b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: </a:t>
            </a:r>
            <a:r>
              <a:rPr lang="ru-RU" altLang="ru-RU" b="1" err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х.ғ.к</a:t>
            </a:r>
            <a:r>
              <a:rPr lang="ru-RU" altLang="ru-RU" b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. </a:t>
            </a:r>
            <a:r>
              <a:rPr lang="ru-RU" altLang="ru-RU" b="1" err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Берғанаева</a:t>
            </a:r>
            <a:r>
              <a:rPr lang="ru-RU" altLang="ru-RU" b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b="1" err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Гүлзат</a:t>
            </a:r>
            <a:r>
              <a:rPr lang="ru-RU" altLang="ru-RU" b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 </a:t>
            </a:r>
            <a:r>
              <a:rPr lang="ru-RU" altLang="ru-RU" b="1" err="1"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Times New Roman" panose="02020603050405020304" pitchFamily="18" charset="0"/>
              </a:rPr>
              <a:t>Ерғазықызы</a:t>
            </a:r>
            <a:endParaRPr lang="ru-RU" altLang="ru-RU" b="1">
              <a:latin typeface="+mn-lt"/>
              <a:ea typeface="Calibri" panose="020F0502020204030204" pitchFamily="34" charset="0"/>
              <a:cs typeface="Calibri" panose="020F0502020204030204" pitchFamily="34" charset="0"/>
              <a:sym typeface="Times New Roman" panose="02020603050405020304" pitchFamily="18" charset="0"/>
            </a:endParaRPr>
          </a:p>
        </p:txBody>
      </p:sp>
      <p:sp>
        <p:nvSpPr>
          <p:cNvPr id="4101" name="Прямоугольник 2"/>
          <p:cNvSpPr>
            <a:spLocks noChangeArrowheads="1"/>
          </p:cNvSpPr>
          <p:nvPr/>
        </p:nvSpPr>
        <p:spPr bwMode="auto">
          <a:xfrm>
            <a:off x="1723940" y="304979"/>
            <a:ext cx="54557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ə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л-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Фараби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атындағы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Қазақ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Ұлттық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Университеті</a:t>
            </a:r>
            <a:endParaRPr lang="ru-RU" altLang="ru-RU" sz="1800" b="1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/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Химия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жəне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химиялық</a:t>
            </a:r>
            <a:r>
              <a:rPr lang="ru-RU" altLang="ru-RU"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технология </a:t>
            </a:r>
            <a:r>
              <a:rPr lang="ru-RU" altLang="ru-RU" sz="1800" b="1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факультеті</a:t>
            </a:r>
            <a:endParaRPr lang="ru-RU" altLang="ru-RU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560" y="104278"/>
            <a:ext cx="1227755" cy="1353568"/>
          </a:xfrm>
          <a:prstGeom prst="rect">
            <a:avLst/>
          </a:prstGeom>
        </p:spPr>
      </p:pic>
      <p:pic>
        <p:nvPicPr>
          <p:cNvPr id="11" name="Picture 4" descr="https://ihn.kz/images/chem-lab-coop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1565" y="137683"/>
            <a:ext cx="1286759" cy="1286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90207C-32BF-43D7-9C8E-0432B04869AB}"/>
              </a:ext>
            </a:extLst>
          </p:cNvPr>
          <p:cNvSpPr txBox="1"/>
          <p:nvPr/>
        </p:nvSpPr>
        <p:spPr>
          <a:xfrm>
            <a:off x="2431999" y="1451643"/>
            <a:ext cx="4039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+mn-lt"/>
              </a:rPr>
              <a:t>Дәріс 9</a:t>
            </a:r>
            <a:endParaRPr lang="ru-KZ" b="1" dirty="0">
              <a:latin typeface="+mn-lt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B5A9A29C-F8D8-16A1-ABBC-8DE6DD381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1748" y="1958179"/>
            <a:ext cx="5740504" cy="800219"/>
          </a:xfrm>
        </p:spPr>
        <p:txBody>
          <a:bodyPr/>
          <a:lstStyle/>
          <a:p>
            <a:r>
              <a:rPr lang="kk-KZ" sz="1800" dirty="0">
                <a:solidFill>
                  <a:srgbClr val="FF0000"/>
                </a:solidFill>
                <a:latin typeface="+mn-lt"/>
              </a:rPr>
              <a:t>Құрамында азот бар биологиялық белсенді гетероциклді қосылыстар. Алкалоидтар.</a:t>
            </a:r>
            <a:r>
              <a:rPr lang="ru-RU" sz="1800" i="0" dirty="0">
                <a:solidFill>
                  <a:srgbClr val="FF0000"/>
                </a:solidFill>
                <a:effectLst/>
                <a:latin typeface="+mn-lt"/>
              </a:rPr>
              <a:t> </a:t>
            </a:r>
            <a:br>
              <a:rPr lang="ru-RU" sz="1600" dirty="0">
                <a:solidFill>
                  <a:srgbClr val="C00000"/>
                </a:solidFill>
                <a:effectLst/>
                <a:latin typeface="+mj-lt"/>
              </a:rPr>
            </a:br>
            <a:endParaRPr lang="ru-KZ" sz="1600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2353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A5C4B6E-A382-3F75-F5CB-A457DBA066A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10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87157B-25CF-00A4-22C1-06674174BF7D}"/>
              </a:ext>
            </a:extLst>
          </p:cNvPr>
          <p:cNvSpPr txBox="1"/>
          <p:nvPr/>
        </p:nvSpPr>
        <p:spPr>
          <a:xfrm>
            <a:off x="302400" y="320990"/>
            <a:ext cx="30816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n-lt"/>
              </a:rPr>
              <a:t>3,4-Диметоксифенилсірке </a:t>
            </a:r>
            <a:r>
              <a:rPr lang="ru-RU" sz="1200" dirty="0" err="1">
                <a:latin typeface="+mn-lt"/>
              </a:rPr>
              <a:t>қышқылының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нитрилі</a:t>
            </a:r>
            <a:r>
              <a:rPr lang="ru-RU" sz="1200" dirty="0">
                <a:latin typeface="+mn-lt"/>
              </a:rPr>
              <a:t> папаверин </a:t>
            </a:r>
            <a:r>
              <a:rPr lang="ru-RU" sz="1200" dirty="0" err="1">
                <a:latin typeface="+mn-lt"/>
              </a:rPr>
              <a:t>синтезіндегі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негізгі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аралық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өнім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болып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табылады</a:t>
            </a:r>
            <a:r>
              <a:rPr lang="ru-RU" sz="1200" dirty="0">
                <a:latin typeface="+mn-lt"/>
              </a:rPr>
              <a:t>. </a:t>
            </a:r>
          </a:p>
          <a:p>
            <a:pPr algn="just"/>
            <a:endParaRPr lang="ru-RU" sz="1200" dirty="0">
              <a:latin typeface="+mn-lt"/>
            </a:endParaRPr>
          </a:p>
          <a:p>
            <a:pPr algn="just"/>
            <a:r>
              <a:rPr lang="ru-RU" sz="1200" dirty="0" err="1">
                <a:latin typeface="+mn-lt"/>
              </a:rPr>
              <a:t>Одан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келесі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екі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жартылай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өнім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алынады</a:t>
            </a:r>
            <a:r>
              <a:rPr lang="ru-RU" sz="1200" dirty="0">
                <a:latin typeface="+mn-lt"/>
              </a:rPr>
              <a:t>: 3,4-диметоксифенилсірке </a:t>
            </a:r>
            <a:r>
              <a:rPr lang="ru-RU" sz="1200" dirty="0" err="1">
                <a:latin typeface="+mn-lt"/>
              </a:rPr>
              <a:t>қышқылы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және</a:t>
            </a:r>
            <a:r>
              <a:rPr lang="ru-RU" sz="1200" dirty="0">
                <a:latin typeface="+mn-lt"/>
              </a:rPr>
              <a:t> 3,4-диметокси-</a:t>
            </a:r>
            <a:r>
              <a:rPr lang="el-GR" sz="1200" dirty="0">
                <a:latin typeface="+mn-lt"/>
              </a:rPr>
              <a:t>β-</a:t>
            </a:r>
            <a:r>
              <a:rPr lang="ru-RU" sz="1200" dirty="0">
                <a:latin typeface="+mn-lt"/>
              </a:rPr>
              <a:t>фенилэтиламин. </a:t>
            </a:r>
          </a:p>
          <a:p>
            <a:pPr algn="just"/>
            <a:endParaRPr lang="ru-RU" sz="1200" dirty="0">
              <a:latin typeface="+mn-lt"/>
            </a:endParaRPr>
          </a:p>
          <a:p>
            <a:pPr algn="just"/>
            <a:r>
              <a:rPr lang="ru-RU" sz="1200" dirty="0" err="1">
                <a:latin typeface="+mn-lt"/>
              </a:rPr>
              <a:t>Бұл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заттар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өзара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әрекеттескен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кезде</a:t>
            </a:r>
            <a:r>
              <a:rPr lang="ru-RU" sz="1200" dirty="0">
                <a:latin typeface="+mn-lt"/>
              </a:rPr>
              <a:t> 3,4-диметоксифенилсірке </a:t>
            </a:r>
            <a:r>
              <a:rPr lang="ru-RU" sz="1200" dirty="0" err="1">
                <a:latin typeface="+mn-lt"/>
              </a:rPr>
              <a:t>қышқылының</a:t>
            </a:r>
            <a:r>
              <a:rPr lang="ru-RU" sz="1200" dirty="0">
                <a:latin typeface="+mn-lt"/>
              </a:rPr>
              <a:t> 3’,4’-диметоксифенилэтиламидін </a:t>
            </a:r>
            <a:r>
              <a:rPr lang="ru-RU" sz="1200" dirty="0" err="1">
                <a:latin typeface="+mn-lt"/>
              </a:rPr>
              <a:t>түзеді</a:t>
            </a:r>
            <a:r>
              <a:rPr lang="ru-RU" sz="1200" dirty="0">
                <a:latin typeface="+mn-lt"/>
              </a:rPr>
              <a:t>.</a:t>
            </a:r>
          </a:p>
          <a:p>
            <a:pPr algn="just"/>
            <a:endParaRPr lang="ru-RU" sz="1200" dirty="0">
              <a:latin typeface="+mn-lt"/>
            </a:endParaRPr>
          </a:p>
          <a:p>
            <a:pPr algn="just"/>
            <a:r>
              <a:rPr lang="ru-RU" sz="1200" dirty="0" err="1">
                <a:latin typeface="+mn-lt"/>
              </a:rPr>
              <a:t>Амидтің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циклдену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реакциясы</a:t>
            </a:r>
            <a:r>
              <a:rPr lang="ru-RU" sz="1200" dirty="0">
                <a:latin typeface="+mn-lt"/>
              </a:rPr>
              <a:t> фосфор </a:t>
            </a:r>
            <a:r>
              <a:rPr lang="ru-RU" sz="1200" dirty="0" err="1">
                <a:latin typeface="+mn-lt"/>
              </a:rPr>
              <a:t>оксотрихлоридінің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қатысуында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дихлорэтанда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қайнату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арқылы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жүргізіледі</a:t>
            </a:r>
            <a:r>
              <a:rPr lang="ru-RU" sz="1200" dirty="0">
                <a:latin typeface="+mn-lt"/>
              </a:rPr>
              <a:t>.</a:t>
            </a:r>
          </a:p>
          <a:p>
            <a:pPr algn="just"/>
            <a:endParaRPr lang="ru-RU" sz="1200" dirty="0">
              <a:latin typeface="+mn-lt"/>
            </a:endParaRPr>
          </a:p>
          <a:p>
            <a:pPr algn="just"/>
            <a:r>
              <a:rPr lang="ru-RU" sz="1200" dirty="0" err="1">
                <a:latin typeface="+mn-lt"/>
              </a:rPr>
              <a:t>Одан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кейін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дигидропапаверин</a:t>
            </a:r>
            <a:r>
              <a:rPr lang="ru-RU" sz="1200" dirty="0">
                <a:latin typeface="+mn-lt"/>
              </a:rPr>
              <a:t> палладий </a:t>
            </a:r>
            <a:r>
              <a:rPr lang="ru-RU" sz="1200" dirty="0" err="1">
                <a:latin typeface="+mn-lt"/>
              </a:rPr>
              <a:t>катализаторының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қатысуымен</a:t>
            </a:r>
            <a:r>
              <a:rPr lang="ru-RU" sz="1200" dirty="0">
                <a:latin typeface="+mn-lt"/>
              </a:rPr>
              <a:t> </a:t>
            </a:r>
            <a:r>
              <a:rPr lang="ru-RU" sz="1200" dirty="0" err="1">
                <a:latin typeface="+mn-lt"/>
              </a:rPr>
              <a:t>дегидрленеді</a:t>
            </a:r>
            <a:r>
              <a:rPr lang="ru-RU" sz="1200" dirty="0">
                <a:latin typeface="+mn-lt"/>
              </a:rPr>
              <a:t> де, </a:t>
            </a:r>
            <a:r>
              <a:rPr lang="ru-RU" sz="1200" dirty="0" err="1">
                <a:latin typeface="+mn-lt"/>
              </a:rPr>
              <a:t>нәтижесінде</a:t>
            </a:r>
            <a:r>
              <a:rPr lang="ru-RU" sz="1200" dirty="0">
                <a:latin typeface="+mn-lt"/>
              </a:rPr>
              <a:t> папаверин </a:t>
            </a:r>
            <a:r>
              <a:rPr lang="ru-RU" sz="1200" dirty="0" err="1">
                <a:latin typeface="+mn-lt"/>
              </a:rPr>
              <a:t>алынады</a:t>
            </a:r>
            <a:r>
              <a:rPr lang="ru-RU" sz="1200" dirty="0">
                <a:latin typeface="+mn-lt"/>
              </a:rPr>
              <a:t>.</a:t>
            </a:r>
          </a:p>
          <a:p>
            <a:pPr algn="just"/>
            <a:endParaRPr lang="ru-RU" sz="1200" dirty="0">
              <a:latin typeface="+mn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12DFB39-67AE-4370-E996-1C4D5A715E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80000" y="320989"/>
            <a:ext cx="4060800" cy="348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69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9341A0E8-ADF0-E5EF-008F-D6CC01049A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11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78180-D359-F7F4-4F72-D036FE8C66D7}"/>
              </a:ext>
            </a:extLst>
          </p:cNvPr>
          <p:cNvSpPr txBox="1"/>
          <p:nvPr/>
        </p:nvSpPr>
        <p:spPr>
          <a:xfrm>
            <a:off x="1436400" y="1897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+mn-lt"/>
              </a:rPr>
              <a:t>Пирролидин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сақинасы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бар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</a:t>
            </a:r>
            <a:endParaRPr lang="ru-KZ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C6927D-BE47-81F3-A623-83F239A61311}"/>
              </a:ext>
            </a:extLst>
          </p:cNvPr>
          <p:cNvSpPr txBox="1"/>
          <p:nvPr/>
        </p:nvSpPr>
        <p:spPr>
          <a:xfrm>
            <a:off x="397192" y="638638"/>
            <a:ext cx="374505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i="1" dirty="0" err="1">
                <a:latin typeface="+mn-lt"/>
              </a:rPr>
              <a:t>Гигрин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жалпы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сергіткіш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етеді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басқа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алкалоидтармен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бірге</a:t>
            </a:r>
            <a:r>
              <a:rPr lang="ru-RU" sz="1400" dirty="0">
                <a:latin typeface="+mn-lt"/>
              </a:rPr>
              <a:t> кока </a:t>
            </a:r>
            <a:r>
              <a:rPr lang="ru-RU" sz="1400" dirty="0" err="1">
                <a:latin typeface="+mn-lt"/>
              </a:rPr>
              <a:t>жапырақтарының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құрамында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b="1" i="1" dirty="0" err="1">
                <a:latin typeface="+mn-lt"/>
              </a:rPr>
              <a:t>Куксгидрин</a:t>
            </a:r>
            <a:r>
              <a:rPr lang="ru-RU" sz="1400" dirty="0">
                <a:latin typeface="+mn-lt"/>
              </a:rPr>
              <a:t> «</a:t>
            </a:r>
            <a:r>
              <a:rPr lang="ru-RU" sz="1400" dirty="0" err="1">
                <a:latin typeface="+mn-lt"/>
              </a:rPr>
              <a:t>куско</a:t>
            </a:r>
            <a:r>
              <a:rPr lang="ru-RU" sz="1400" dirty="0">
                <a:latin typeface="+mn-lt"/>
              </a:rPr>
              <a:t>» </a:t>
            </a:r>
            <a:r>
              <a:rPr lang="ru-RU" sz="1400" dirty="0" err="1">
                <a:latin typeface="+mn-lt"/>
              </a:rPr>
              <a:t>деп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аталатын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Боливияда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өсетін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өсімдік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жапырақтарында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кездеседі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Куксгидрин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молекуласында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екі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үшіншілік</a:t>
            </a:r>
            <a:r>
              <a:rPr lang="ru-RU" sz="1400" dirty="0">
                <a:latin typeface="+mn-lt"/>
              </a:rPr>
              <a:t> амин </a:t>
            </a:r>
            <a:r>
              <a:rPr lang="ru-RU" sz="1400" dirty="0" err="1">
                <a:latin typeface="+mn-lt"/>
              </a:rPr>
              <a:t>тобы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бір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кетотобы</a:t>
            </a:r>
            <a:r>
              <a:rPr lang="ru-RU" sz="1400" dirty="0">
                <a:latin typeface="+mn-lt"/>
              </a:rPr>
              <a:t> бар.</a:t>
            </a:r>
            <a:endParaRPr lang="ru-KZ" sz="1400" dirty="0">
              <a:latin typeface="+mn-lt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182EE01-D6F1-9E03-B50B-7D730F6F8B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31381" y="795830"/>
            <a:ext cx="4315427" cy="1286054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A131B47-1978-5349-DDA5-6997FC3C8D46}"/>
              </a:ext>
            </a:extLst>
          </p:cNvPr>
          <p:cNvSpPr txBox="1"/>
          <p:nvPr/>
        </p:nvSpPr>
        <p:spPr>
          <a:xfrm>
            <a:off x="430123" y="2729687"/>
            <a:ext cx="252823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+mn-lt"/>
              </a:rPr>
              <a:t>Гигриннің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химиялық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синтезі</a:t>
            </a:r>
            <a:r>
              <a:rPr lang="ru-RU" sz="1400" dirty="0">
                <a:latin typeface="+mn-lt"/>
              </a:rPr>
              <a:t> 1936 </a:t>
            </a:r>
            <a:r>
              <a:rPr lang="ru-RU" sz="1400" dirty="0" err="1">
                <a:latin typeface="+mn-lt"/>
              </a:rPr>
              <a:t>жылы</a:t>
            </a:r>
            <a:r>
              <a:rPr lang="ru-RU" sz="1400" dirty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N-</a:t>
            </a:r>
            <a:r>
              <a:rPr lang="ru-RU" sz="1400" dirty="0">
                <a:latin typeface="+mn-lt"/>
              </a:rPr>
              <a:t>метил-</a:t>
            </a:r>
            <a:r>
              <a:rPr lang="ru-RU" sz="1400" dirty="0" err="1">
                <a:latin typeface="+mn-lt"/>
              </a:rPr>
              <a:t>пирролидоннан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Манних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реакциясын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пайдалану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арқылы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жүзеге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асырылған</a:t>
            </a:r>
            <a:r>
              <a:rPr lang="ru-RU" sz="1400" dirty="0">
                <a:latin typeface="+mn-lt"/>
              </a:rPr>
              <a:t>.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E1B3E0E-D2D1-A58E-C4DB-C1FD363BA1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02922" y="2355236"/>
            <a:ext cx="5410955" cy="2133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352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0A66994-CE4D-8906-AFB6-E06CE41E399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12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42E0D5-B50B-0F0C-79F6-89B2E8022175}"/>
              </a:ext>
            </a:extLst>
          </p:cNvPr>
          <p:cNvSpPr txBox="1"/>
          <p:nvPr/>
        </p:nvSpPr>
        <p:spPr>
          <a:xfrm>
            <a:off x="1333948" y="209338"/>
            <a:ext cx="61964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— пиридин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пиперидин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туындылары</a:t>
            </a:r>
            <a:endParaRPr lang="ru-KZ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F356A1-883B-581A-A5E1-42FDB9CD30EC}"/>
              </a:ext>
            </a:extLst>
          </p:cNvPr>
          <p:cNvSpPr txBox="1"/>
          <p:nvPr/>
        </p:nvSpPr>
        <p:spPr>
          <a:xfrm>
            <a:off x="604712" y="665293"/>
            <a:ext cx="793457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+mn-lt"/>
              </a:rPr>
              <a:t>Кониин</a:t>
            </a:r>
            <a:r>
              <a:rPr lang="ru-RU" sz="1400" dirty="0">
                <a:latin typeface="+mn-lt"/>
              </a:rPr>
              <a:t> (2-н-пропилпиперазин) </a:t>
            </a:r>
            <a:r>
              <a:rPr lang="ru-RU" sz="1400" dirty="0" err="1">
                <a:latin typeface="+mn-lt"/>
              </a:rPr>
              <a:t>тарихи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тұрғыдан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ерекше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қызығушылық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тудырады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себебі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дәл</a:t>
            </a:r>
            <a:r>
              <a:rPr lang="ru-RU" sz="1400" dirty="0">
                <a:latin typeface="+mn-lt"/>
              </a:rPr>
              <a:t> осы </a:t>
            </a:r>
            <a:r>
              <a:rPr lang="ru-RU" sz="1400" dirty="0" err="1">
                <a:latin typeface="+mn-lt"/>
              </a:rPr>
              <a:t>зат</a:t>
            </a:r>
            <a:r>
              <a:rPr lang="ru-RU" sz="1400" dirty="0">
                <a:latin typeface="+mn-lt"/>
              </a:rPr>
              <a:t>  </a:t>
            </a:r>
            <a:r>
              <a:rPr lang="ru-RU" sz="1400" dirty="0" err="1">
                <a:latin typeface="+mn-lt"/>
              </a:rPr>
              <a:t>б.з.д</a:t>
            </a:r>
            <a:r>
              <a:rPr lang="ru-RU" sz="1400" dirty="0">
                <a:latin typeface="+mn-lt"/>
              </a:rPr>
              <a:t>. 399 </a:t>
            </a:r>
            <a:r>
              <a:rPr lang="ru-RU" sz="1400" dirty="0" err="1">
                <a:latin typeface="+mn-lt"/>
              </a:rPr>
              <a:t>жылы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ұлы</a:t>
            </a:r>
            <a:r>
              <a:rPr lang="ru-RU" sz="1400" dirty="0">
                <a:latin typeface="+mn-lt"/>
              </a:rPr>
              <a:t> философ </a:t>
            </a:r>
            <a:r>
              <a:rPr lang="ru-RU" sz="1400" dirty="0" err="1">
                <a:latin typeface="+mn-lt"/>
              </a:rPr>
              <a:t>Сократты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өлім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жазасына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кесу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қолданылған</a:t>
            </a:r>
            <a:r>
              <a:rPr lang="ru-RU" sz="1400" dirty="0">
                <a:latin typeface="+mn-lt"/>
              </a:rPr>
              <a:t> — </a:t>
            </a:r>
            <a:r>
              <a:rPr lang="ru-RU" sz="1400" dirty="0" err="1">
                <a:latin typeface="+mn-lt"/>
              </a:rPr>
              <a:t>ол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болиголовтың</a:t>
            </a:r>
            <a:r>
              <a:rPr lang="ru-RU" sz="1400" dirty="0">
                <a:latin typeface="+mn-lt"/>
              </a:rPr>
              <a:t> (</a:t>
            </a:r>
            <a:r>
              <a:rPr lang="en-US" sz="1400" dirty="0">
                <a:latin typeface="+mn-lt"/>
              </a:rPr>
              <a:t>Conium maculatum) </a:t>
            </a:r>
            <a:r>
              <a:rPr lang="ru-RU" sz="1400" dirty="0" err="1">
                <a:latin typeface="+mn-lt"/>
              </a:rPr>
              <a:t>тұнбасын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ішуге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мәжбүр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болған</a:t>
            </a:r>
            <a:r>
              <a:rPr lang="ru-RU" sz="1400" dirty="0">
                <a:latin typeface="+mn-lt"/>
              </a:rPr>
              <a:t>. </a:t>
            </a:r>
            <a:r>
              <a:rPr lang="ru-RU" sz="1400" b="1" dirty="0">
                <a:latin typeface="+mn-lt"/>
              </a:rPr>
              <a:t>Лобелин </a:t>
            </a:r>
            <a:r>
              <a:rPr lang="ru-RU" sz="1400" dirty="0">
                <a:latin typeface="+mn-lt"/>
              </a:rPr>
              <a:t>лобелия (</a:t>
            </a:r>
            <a:r>
              <a:rPr lang="en-US" sz="1400" dirty="0">
                <a:latin typeface="+mn-lt"/>
              </a:rPr>
              <a:t>Lobelia </a:t>
            </a:r>
            <a:r>
              <a:rPr lang="en-US" sz="1400" dirty="0" err="1">
                <a:latin typeface="+mn-lt"/>
              </a:rPr>
              <a:t>inflata</a:t>
            </a:r>
            <a:r>
              <a:rPr lang="en-US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өсімдігінде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кездеседі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жағынан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никотинге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ұқсас</a:t>
            </a:r>
            <a:r>
              <a:rPr lang="ru-RU" sz="1400" dirty="0">
                <a:latin typeface="+mn-lt"/>
              </a:rPr>
              <a:t>. Сол </a:t>
            </a:r>
            <a:r>
              <a:rPr lang="ru-RU" sz="1400" dirty="0" err="1">
                <a:latin typeface="+mn-lt"/>
              </a:rPr>
              <a:t>себепті</a:t>
            </a:r>
            <a:r>
              <a:rPr lang="ru-RU" sz="1400" dirty="0">
                <a:latin typeface="+mn-lt"/>
              </a:rPr>
              <a:t> оны </a:t>
            </a:r>
            <a:r>
              <a:rPr lang="ru-RU" sz="1400" dirty="0" err="1">
                <a:latin typeface="+mn-lt"/>
              </a:rPr>
              <a:t>шылым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шегуді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тастауды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жеңілдететін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таблеткалардың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құрамына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енгізеді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Шағын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мөлшерде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қоздыра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алады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сондықтан</a:t>
            </a:r>
            <a:r>
              <a:rPr lang="ru-RU" sz="1400" dirty="0">
                <a:latin typeface="+mn-lt"/>
              </a:rPr>
              <a:t> оны </a:t>
            </a:r>
            <a:r>
              <a:rPr lang="ru-RU" sz="1400" dirty="0" err="1">
                <a:latin typeface="+mn-lt"/>
              </a:rPr>
              <a:t>тұншығу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газбен</a:t>
            </a:r>
            <a:r>
              <a:rPr lang="ru-RU" sz="1400" dirty="0">
                <a:latin typeface="+mn-lt"/>
              </a:rPr>
              <a:t> улану </a:t>
            </a:r>
            <a:r>
              <a:rPr lang="ru-RU" sz="1400" dirty="0" err="1">
                <a:latin typeface="+mn-lt"/>
              </a:rPr>
              <a:t>сияқты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жағдайларда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яғни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ынталандыру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қажет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болған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Үлкен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дозалары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керісінше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алуды</a:t>
            </a:r>
            <a:r>
              <a:rPr lang="ru-RU" sz="1400" dirty="0">
                <a:latin typeface="+mn-lt"/>
              </a:rPr>
              <a:t> сал </a:t>
            </a:r>
            <a:r>
              <a:rPr lang="ru-RU" sz="1400" dirty="0" err="1">
                <a:latin typeface="+mn-lt"/>
              </a:rPr>
              <a:t>етеді</a:t>
            </a:r>
            <a:r>
              <a:rPr lang="ru-RU" sz="1400" dirty="0">
                <a:latin typeface="+mn-lt"/>
              </a:rPr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52CE692-3E95-82E1-6545-84CEB059A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72888" y="2571750"/>
            <a:ext cx="4363059" cy="1295581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33796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A781149-F7B0-2CD0-A07C-57311100DA5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13</a:t>
            </a:fld>
            <a:endParaRPr lang="ru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85DBE7E8-E35D-BC7D-FACD-9DE58B36F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526" y="288668"/>
            <a:ext cx="6803401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Никотин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—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сұйық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алкалоид,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ол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таза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күйінде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1828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жылы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Поссельт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пен Рейман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арқылы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бөлініп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алынған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Оның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негізгі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көзі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—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темекі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өсімдігі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(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Nicotiana</a:t>
            </a:r>
            <a:r>
              <a:rPr kumimoji="0" lang="ru-KZ" altLang="ru-K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tabacum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).</a:t>
            </a:r>
            <a:r>
              <a:rPr kumimoji="0" lang="kk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Никотин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жүрек-қантамыр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жүйесіне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айқын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әсер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етеді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шеткері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тамырларын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тарылтады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тахикардия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туғызады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және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қысымын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көтереді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Анабазин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—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никотиннің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изомері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—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темекі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құрамында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аз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мөлшерде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ғана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кездеседі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бірақ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ол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азиялық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өсімдік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Anabasis</a:t>
            </a:r>
            <a:r>
              <a:rPr kumimoji="0" lang="ru-KZ" altLang="ru-K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aphylla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-ның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негізгі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алкалоиды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болып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табылады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9A25DFA-830F-D5D5-F044-CE4FA2A19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7759" y="2323547"/>
            <a:ext cx="3705742" cy="1486107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292436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9447082-0FAB-0CCA-E1EA-83C05A5F86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14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D7BEB9-3F4B-82F0-E407-721FB745863A}"/>
              </a:ext>
            </a:extLst>
          </p:cNvPr>
          <p:cNvSpPr txBox="1"/>
          <p:nvPr/>
        </p:nvSpPr>
        <p:spPr>
          <a:xfrm>
            <a:off x="1167205" y="16495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—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тропан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туындылары</a:t>
            </a:r>
            <a:endParaRPr lang="ru-KZ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883DE1-5602-A4B0-0DA7-7C508F4F76FD}"/>
              </a:ext>
            </a:extLst>
          </p:cNvPr>
          <p:cNvSpPr txBox="1"/>
          <p:nvPr/>
        </p:nvSpPr>
        <p:spPr>
          <a:xfrm>
            <a:off x="559398" y="696217"/>
            <a:ext cx="791306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+mn-lt"/>
              </a:rPr>
              <a:t>Атропин</a:t>
            </a:r>
            <a:r>
              <a:rPr lang="ru-RU" sz="1400" dirty="0">
                <a:latin typeface="+mn-lt"/>
              </a:rPr>
              <a:t> белладонна </a:t>
            </a:r>
            <a:r>
              <a:rPr lang="ru-RU" sz="1400" dirty="0" err="1">
                <a:latin typeface="+mn-lt"/>
              </a:rPr>
              <a:t>өсімдігінің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тамырынан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бөлініп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алынған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Бастапқыда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орталық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жүйке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жүйесін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қатты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қоздырады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ерекше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есеңгіреу</a:t>
            </a:r>
            <a:r>
              <a:rPr lang="ru-RU" sz="1400" dirty="0">
                <a:latin typeface="+mn-lt"/>
              </a:rPr>
              <a:t> мен </a:t>
            </a:r>
            <a:r>
              <a:rPr lang="ru-RU" sz="1400" dirty="0" err="1">
                <a:latin typeface="+mn-lt"/>
              </a:rPr>
              <a:t>елестер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галлюцинациялар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туғызады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содан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кейін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әлсіреу</a:t>
            </a:r>
            <a:r>
              <a:rPr lang="ru-RU" sz="1400" dirty="0">
                <a:latin typeface="+mn-lt"/>
              </a:rPr>
              <a:t> мен </a:t>
            </a:r>
            <a:r>
              <a:rPr lang="ru-RU" sz="1400" dirty="0" err="1">
                <a:latin typeface="+mn-lt"/>
              </a:rPr>
              <a:t>ұйқы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кезеңі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басталады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Жүйке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ұштарына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салдандыратын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етеді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алдымен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күшейіп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кейін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әлсірейді</a:t>
            </a:r>
            <a:r>
              <a:rPr lang="ru-RU" sz="1400" dirty="0">
                <a:latin typeface="+mn-lt"/>
              </a:rPr>
              <a:t>; </a:t>
            </a:r>
            <a:r>
              <a:rPr lang="ru-RU" sz="1400" dirty="0" err="1">
                <a:latin typeface="+mn-lt"/>
              </a:rPr>
              <a:t>өлім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тоқтауынан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болады</a:t>
            </a:r>
            <a:r>
              <a:rPr lang="ru-RU" sz="1400" dirty="0">
                <a:latin typeface="+mn-lt"/>
              </a:rPr>
              <a:t>. Атропин </a:t>
            </a:r>
            <a:r>
              <a:rPr lang="ru-RU" sz="1400" dirty="0" err="1">
                <a:latin typeface="+mn-lt"/>
              </a:rPr>
              <a:t>қарашықты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кеңейте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алады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бұл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көз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қозғалтқыш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жүйке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ұштарының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салдануымен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байланысты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тіпті</a:t>
            </a:r>
            <a:r>
              <a:rPr lang="ru-RU" sz="1400" dirty="0">
                <a:latin typeface="+mn-lt"/>
              </a:rPr>
              <a:t> 4 · 10⁻⁶ г </a:t>
            </a:r>
            <a:r>
              <a:rPr lang="ru-RU" sz="1400" dirty="0" err="1">
                <a:latin typeface="+mn-lt"/>
              </a:rPr>
              <a:t>мөлшері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қарашықтың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кеңеюін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тудырады</a:t>
            </a:r>
            <a:r>
              <a:rPr lang="ru-RU" sz="1400" dirty="0">
                <a:latin typeface="+mn-lt"/>
              </a:rPr>
              <a:t>).</a:t>
            </a:r>
          </a:p>
          <a:p>
            <a:pPr algn="just"/>
            <a:endParaRPr lang="ru-RU" sz="1400" dirty="0">
              <a:latin typeface="+mn-lt"/>
            </a:endParaRPr>
          </a:p>
          <a:p>
            <a:pPr algn="just"/>
            <a:r>
              <a:rPr lang="ru-RU" sz="1400" b="1" dirty="0">
                <a:latin typeface="+mn-lt"/>
              </a:rPr>
              <a:t>Кокаин </a:t>
            </a:r>
            <a:r>
              <a:rPr lang="ru-RU" sz="1400" dirty="0">
                <a:latin typeface="+mn-lt"/>
              </a:rPr>
              <a:t>— </a:t>
            </a:r>
            <a:r>
              <a:rPr lang="ru-RU" sz="1400" dirty="0" err="1">
                <a:latin typeface="+mn-lt"/>
              </a:rPr>
              <a:t>күшті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психоактивті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сергіткіш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әсері</a:t>
            </a:r>
            <a:r>
              <a:rPr lang="ru-RU" sz="1400" dirty="0">
                <a:latin typeface="+mn-lt"/>
              </a:rPr>
              <a:t> бар </a:t>
            </a:r>
            <a:r>
              <a:rPr lang="ru-RU" sz="1400" dirty="0" err="1">
                <a:latin typeface="+mn-lt"/>
              </a:rPr>
              <a:t>зат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Бұрын</a:t>
            </a:r>
            <a:r>
              <a:rPr lang="ru-RU" sz="1400" dirty="0">
                <a:latin typeface="+mn-lt"/>
              </a:rPr>
              <a:t> кокаин </a:t>
            </a:r>
            <a:r>
              <a:rPr lang="ru-RU" sz="1400" dirty="0" err="1">
                <a:latin typeface="+mn-lt"/>
              </a:rPr>
              <a:t>хирургиялық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операцияларда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соның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ішінде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көзге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жасалатын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операцияларда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жергілікті</a:t>
            </a:r>
            <a:r>
              <a:rPr lang="ru-RU" sz="1400" dirty="0">
                <a:latin typeface="+mn-lt"/>
              </a:rPr>
              <a:t> анестезия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жиі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қолданылған.Алайда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кокаинды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есірткіге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тәуелділікке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ауыр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психикалық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бұзылыстарға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тіпті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кейде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өлімге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әкелетіні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анықталғаннан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кейін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оның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медицинадағы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қолданылуы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күрт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азайтылды</a:t>
            </a:r>
            <a:r>
              <a:rPr lang="ru-RU" sz="1400" dirty="0">
                <a:latin typeface="+mn-lt"/>
              </a:rPr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3F65C29-79BA-9F2E-E837-DC9EF1E94C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209" y="3282856"/>
            <a:ext cx="4286848" cy="1695687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573071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3E544EC-A766-5627-9541-46D1166BD6A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15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69AEB9-455C-862B-9982-9CDD4F299771}"/>
              </a:ext>
            </a:extLst>
          </p:cNvPr>
          <p:cNvSpPr txBox="1"/>
          <p:nvPr/>
        </p:nvSpPr>
        <p:spPr>
          <a:xfrm>
            <a:off x="758413" y="198579"/>
            <a:ext cx="62555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+mn-lt"/>
              </a:rPr>
              <a:t>Хинолин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және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хинуклидин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ядролары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бар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</a:t>
            </a:r>
            <a:endParaRPr lang="ru-KZ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56175B-2F69-5B44-BF9C-DCC518AF5701}"/>
              </a:ext>
            </a:extLst>
          </p:cNvPr>
          <p:cNvSpPr txBox="1"/>
          <p:nvPr/>
        </p:nvSpPr>
        <p:spPr>
          <a:xfrm>
            <a:off x="414168" y="748277"/>
            <a:ext cx="4674199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+mn-lt"/>
              </a:rPr>
              <a:t>1810 </a:t>
            </a:r>
            <a:r>
              <a:rPr lang="ru-RU" sz="1400" dirty="0" err="1">
                <a:latin typeface="+mn-lt"/>
              </a:rPr>
              <a:t>жылы</a:t>
            </a:r>
            <a:r>
              <a:rPr lang="ru-RU" sz="1400" dirty="0">
                <a:latin typeface="+mn-lt"/>
              </a:rPr>
              <a:t> Б. Гомес хина </a:t>
            </a:r>
            <a:r>
              <a:rPr lang="ru-RU" sz="1400" dirty="0" err="1">
                <a:latin typeface="+mn-lt"/>
              </a:rPr>
              <a:t>ағашының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қабығынан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алынған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спирттік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экстрактты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сілтімен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өңдеп</a:t>
            </a:r>
            <a:r>
              <a:rPr lang="ru-RU" sz="1400" dirty="0">
                <a:latin typeface="+mn-lt"/>
              </a:rPr>
              <a:t>, «</a:t>
            </a:r>
            <a:r>
              <a:rPr lang="ru-RU" sz="1400" dirty="0" err="1">
                <a:latin typeface="+mn-lt"/>
              </a:rPr>
              <a:t>цинхонино</a:t>
            </a:r>
            <a:r>
              <a:rPr lang="ru-RU" sz="1400" dirty="0">
                <a:latin typeface="+mn-lt"/>
              </a:rPr>
              <a:t>» </a:t>
            </a:r>
            <a:r>
              <a:rPr lang="ru-RU" sz="1400" dirty="0" err="1">
                <a:latin typeface="+mn-lt"/>
              </a:rPr>
              <a:t>деп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атаған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кристалды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өнім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алды</a:t>
            </a:r>
            <a:r>
              <a:rPr lang="ru-RU" sz="1400" dirty="0">
                <a:latin typeface="+mn-lt"/>
              </a:rPr>
              <a:t>. 1820 </a:t>
            </a:r>
            <a:r>
              <a:rPr lang="ru-RU" sz="1400" dirty="0" err="1">
                <a:latin typeface="+mn-lt"/>
              </a:rPr>
              <a:t>жылы</a:t>
            </a:r>
            <a:r>
              <a:rPr lang="ru-RU" sz="1400" dirty="0">
                <a:latin typeface="+mn-lt"/>
              </a:rPr>
              <a:t> Сорбонна </a:t>
            </a:r>
            <a:r>
              <a:rPr lang="ru-RU" sz="1400" dirty="0" err="1">
                <a:latin typeface="+mn-lt"/>
              </a:rPr>
              <a:t>университетінің</a:t>
            </a:r>
            <a:r>
              <a:rPr lang="ru-RU" sz="1400" dirty="0">
                <a:latin typeface="+mn-lt"/>
              </a:rPr>
              <a:t> фармацевтика </a:t>
            </a:r>
            <a:r>
              <a:rPr lang="ru-RU" sz="1400" dirty="0" err="1">
                <a:latin typeface="+mn-lt"/>
              </a:rPr>
              <a:t>факультетінде</a:t>
            </a:r>
            <a:r>
              <a:rPr lang="ru-RU" sz="1400" dirty="0">
                <a:latin typeface="+mn-lt"/>
              </a:rPr>
              <a:t> П. Пельтье мен Ж. </a:t>
            </a:r>
            <a:r>
              <a:rPr lang="ru-RU" sz="1400" dirty="0" err="1">
                <a:latin typeface="+mn-lt"/>
              </a:rPr>
              <a:t>Кавенту</a:t>
            </a:r>
            <a:r>
              <a:rPr lang="ru-RU" sz="1400" dirty="0">
                <a:latin typeface="+mn-lt"/>
              </a:rPr>
              <a:t> осы «</a:t>
            </a:r>
            <a:r>
              <a:rPr lang="ru-RU" sz="1400" dirty="0" err="1">
                <a:latin typeface="+mn-lt"/>
              </a:rPr>
              <a:t>цинхонино</a:t>
            </a:r>
            <a:r>
              <a:rPr lang="ru-RU" sz="1400" dirty="0">
                <a:latin typeface="+mn-lt"/>
              </a:rPr>
              <a:t>» </a:t>
            </a:r>
            <a:r>
              <a:rPr lang="ru-RU" sz="1400" dirty="0" err="1">
                <a:latin typeface="+mn-lt"/>
              </a:rPr>
              <a:t>құрамынан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екі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алкалоидты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бөліп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алды</a:t>
            </a:r>
            <a:r>
              <a:rPr lang="ru-RU" sz="1400" dirty="0">
                <a:latin typeface="+mn-lt"/>
              </a:rPr>
              <a:t> — </a:t>
            </a:r>
            <a:r>
              <a:rPr lang="ru-RU" sz="1400" dirty="0" err="1">
                <a:latin typeface="+mn-lt"/>
              </a:rPr>
              <a:t>оларды</a:t>
            </a:r>
            <a:r>
              <a:rPr lang="ru-RU" sz="1400" dirty="0">
                <a:latin typeface="+mn-lt"/>
              </a:rPr>
              <a:t> хинин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цинхонин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деп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атады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Цинхонин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хининнен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айырмашылығы</a:t>
            </a:r>
            <a:r>
              <a:rPr lang="ru-RU" sz="1400" dirty="0">
                <a:latin typeface="+mn-lt"/>
              </a:rPr>
              <a:t> — </a:t>
            </a:r>
            <a:r>
              <a:rPr lang="ru-RU" sz="1400" dirty="0" err="1">
                <a:latin typeface="+mn-lt"/>
              </a:rPr>
              <a:t>оның</a:t>
            </a:r>
            <a:r>
              <a:rPr lang="ru-RU" sz="1400" dirty="0">
                <a:latin typeface="+mn-lt"/>
              </a:rPr>
              <a:t> хинолин </a:t>
            </a:r>
            <a:r>
              <a:rPr lang="ru-RU" sz="1400" dirty="0" err="1">
                <a:latin typeface="+mn-lt"/>
              </a:rPr>
              <a:t>фрагментінде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метокситобы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жоқ</a:t>
            </a:r>
            <a:r>
              <a:rPr lang="ru-RU" sz="1400" dirty="0">
                <a:latin typeface="+mn-lt"/>
              </a:rPr>
              <a:t>.</a:t>
            </a:r>
          </a:p>
          <a:p>
            <a:pPr algn="just"/>
            <a:endParaRPr lang="ru-RU" sz="1400" dirty="0">
              <a:latin typeface="+mn-lt"/>
            </a:endParaRPr>
          </a:p>
          <a:p>
            <a:pPr algn="just"/>
            <a:r>
              <a:rPr lang="ru-RU" sz="1400" dirty="0" err="1">
                <a:latin typeface="+mn-lt"/>
              </a:rPr>
              <a:t>Екінші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дүниежүзілік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соғысқа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дейін</a:t>
            </a:r>
            <a:r>
              <a:rPr lang="ru-RU" sz="1400" dirty="0">
                <a:latin typeface="+mn-lt"/>
              </a:rPr>
              <a:t> хинин </a:t>
            </a:r>
            <a:r>
              <a:rPr lang="ru-RU" sz="1400" dirty="0" err="1">
                <a:latin typeface="+mn-lt"/>
              </a:rPr>
              <a:t>жалғыз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безгекке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малярияға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қарсы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дәрі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болды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бірақ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жанама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әсерлері</a:t>
            </a:r>
            <a:r>
              <a:rPr lang="ru-RU" sz="1400" dirty="0">
                <a:latin typeface="+mn-lt"/>
              </a:rPr>
              <a:t> бар — бас </a:t>
            </a:r>
            <a:r>
              <a:rPr lang="ru-RU" sz="1400" dirty="0" err="1">
                <a:latin typeface="+mn-lt"/>
              </a:rPr>
              <a:t>ауруы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құлақта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шуылдау</a:t>
            </a:r>
            <a:r>
              <a:rPr lang="ru-RU" sz="1400" dirty="0">
                <a:latin typeface="+mn-lt"/>
              </a:rPr>
              <a:t>. Ява </a:t>
            </a:r>
            <a:r>
              <a:rPr lang="ru-RU" sz="1400" dirty="0" err="1">
                <a:latin typeface="+mn-lt"/>
              </a:rPr>
              <a:t>аралынан</a:t>
            </a:r>
            <a:r>
              <a:rPr lang="ru-RU" sz="1400" dirty="0">
                <a:latin typeface="+mn-lt"/>
              </a:rPr>
              <a:t> хина </a:t>
            </a:r>
            <a:r>
              <a:rPr lang="ru-RU" sz="1400" dirty="0" err="1">
                <a:latin typeface="+mn-lt"/>
              </a:rPr>
              <a:t>қабығын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жеткізу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соғыс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тоқтатылған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соң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синтетикалық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антималяриялық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препараттарды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үшін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шұғыл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шаралар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қабылданды</a:t>
            </a:r>
            <a:r>
              <a:rPr lang="ru-RU" sz="1400" dirty="0">
                <a:latin typeface="+mn-lt"/>
              </a:rPr>
              <a:t>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13CC9AD-9360-C037-7EB7-13F370EB59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72373" y="1114202"/>
            <a:ext cx="2695951" cy="2333951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477359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E8FFC8A-9FCE-5AED-54F3-7EDB60091D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16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BDADB1-68FE-C4E7-6D84-A0B626178634}"/>
              </a:ext>
            </a:extLst>
          </p:cNvPr>
          <p:cNvSpPr txBox="1"/>
          <p:nvPr/>
        </p:nvSpPr>
        <p:spPr>
          <a:xfrm>
            <a:off x="580913" y="403060"/>
            <a:ext cx="439987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 err="1">
                <a:latin typeface="+mn-lt"/>
              </a:rPr>
              <a:t>Морфиннің</a:t>
            </a:r>
            <a:r>
              <a:rPr lang="ru-RU" sz="1600" b="1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құрамында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фенолдық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және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спирттік</a:t>
            </a:r>
            <a:r>
              <a:rPr lang="ru-RU" sz="1600" dirty="0">
                <a:latin typeface="+mn-lt"/>
              </a:rPr>
              <a:t> гидроксил </a:t>
            </a:r>
            <a:r>
              <a:rPr lang="ru-RU" sz="1600" dirty="0" err="1">
                <a:latin typeface="+mn-lt"/>
              </a:rPr>
              <a:t>топтары</a:t>
            </a:r>
            <a:r>
              <a:rPr lang="ru-RU" sz="1600" dirty="0">
                <a:latin typeface="+mn-lt"/>
              </a:rPr>
              <a:t> бар. Ол – </a:t>
            </a:r>
            <a:r>
              <a:rPr lang="ru-RU" sz="1600" dirty="0" err="1">
                <a:latin typeface="+mn-lt"/>
              </a:rPr>
              <a:t>ауырсынуды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басуға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арналған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есірткі</a:t>
            </a:r>
            <a:r>
              <a:rPr lang="ru-RU" sz="1600" dirty="0">
                <a:latin typeface="+mn-lt"/>
              </a:rPr>
              <a:t> анальгетик. </a:t>
            </a:r>
            <a:r>
              <a:rPr lang="ru-RU" sz="1600" dirty="0" err="1">
                <a:latin typeface="+mn-lt"/>
              </a:rPr>
              <a:t>Алайда</a:t>
            </a:r>
            <a:r>
              <a:rPr lang="ru-RU" sz="1600" dirty="0">
                <a:latin typeface="+mn-lt"/>
              </a:rPr>
              <a:t> оны </a:t>
            </a:r>
            <a:r>
              <a:rPr lang="ru-RU" sz="1600" dirty="0" err="1">
                <a:latin typeface="+mn-lt"/>
              </a:rPr>
              <a:t>ұзақ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уақыт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қолдану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үйреншіктілікке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әкеледі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және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жүрек</a:t>
            </a:r>
            <a:r>
              <a:rPr lang="ru-RU" sz="1600" dirty="0">
                <a:latin typeface="+mn-lt"/>
              </a:rPr>
              <a:t> айну, </a:t>
            </a:r>
            <a:r>
              <a:rPr lang="ru-RU" sz="1600" dirty="0" err="1">
                <a:latin typeface="+mn-lt"/>
              </a:rPr>
              <a:t>құсу</a:t>
            </a:r>
            <a:r>
              <a:rPr lang="ru-RU" sz="1600" dirty="0">
                <a:latin typeface="+mn-lt"/>
              </a:rPr>
              <a:t>, </a:t>
            </a:r>
            <a:r>
              <a:rPr lang="ru-RU" sz="1600" dirty="0" err="1">
                <a:latin typeface="+mn-lt"/>
              </a:rPr>
              <a:t>іш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қату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сияқты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жағымсыз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әсерлер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туғызады</a:t>
            </a:r>
            <a:r>
              <a:rPr lang="ru-RU" sz="1600" dirty="0">
                <a:latin typeface="+mn-lt"/>
              </a:rPr>
              <a:t>.</a:t>
            </a:r>
          </a:p>
          <a:p>
            <a:pPr algn="just"/>
            <a:endParaRPr lang="ru-RU" sz="1600" dirty="0">
              <a:latin typeface="+mn-lt"/>
            </a:endParaRPr>
          </a:p>
          <a:p>
            <a:pPr algn="just"/>
            <a:r>
              <a:rPr lang="ru-RU" sz="1600" b="1" dirty="0">
                <a:latin typeface="+mn-lt"/>
              </a:rPr>
              <a:t>Кодеин</a:t>
            </a:r>
            <a:r>
              <a:rPr lang="ru-RU" sz="1600" dirty="0">
                <a:latin typeface="+mn-lt"/>
              </a:rPr>
              <a:t> (</a:t>
            </a:r>
            <a:r>
              <a:rPr lang="ru-RU" sz="1600" dirty="0" err="1">
                <a:latin typeface="+mn-lt"/>
              </a:rPr>
              <a:t>тағы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бір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апий</a:t>
            </a:r>
            <a:r>
              <a:rPr lang="ru-RU" sz="1600" dirty="0">
                <a:latin typeface="+mn-lt"/>
              </a:rPr>
              <a:t> алкалоиды) </a:t>
            </a:r>
            <a:r>
              <a:rPr lang="ru-RU" sz="1600" dirty="0" err="1">
                <a:latin typeface="+mn-lt"/>
              </a:rPr>
              <a:t>морфиннен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айырмашылығы</a:t>
            </a:r>
            <a:r>
              <a:rPr lang="ru-RU" sz="1600" dirty="0">
                <a:latin typeface="+mn-lt"/>
              </a:rPr>
              <a:t> — </a:t>
            </a:r>
            <a:r>
              <a:rPr lang="ru-RU" sz="1600" dirty="0" err="1">
                <a:latin typeface="+mn-lt"/>
              </a:rPr>
              <a:t>ароматтық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сақинасында</a:t>
            </a:r>
            <a:r>
              <a:rPr lang="ru-RU" sz="1600" dirty="0">
                <a:latin typeface="+mn-lt"/>
              </a:rPr>
              <a:t> ОН </a:t>
            </a:r>
            <a:r>
              <a:rPr lang="ru-RU" sz="1600" dirty="0" err="1">
                <a:latin typeface="+mn-lt"/>
              </a:rPr>
              <a:t>тобының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орнына</a:t>
            </a:r>
            <a:r>
              <a:rPr lang="ru-RU" sz="1600" dirty="0">
                <a:latin typeface="+mn-lt"/>
              </a:rPr>
              <a:t> </a:t>
            </a:r>
            <a:r>
              <a:rPr lang="en-US" sz="1600" dirty="0">
                <a:latin typeface="+mn-lt"/>
              </a:rPr>
              <a:t>OCH₃ </a:t>
            </a:r>
            <a:r>
              <a:rPr lang="ru-RU" sz="1600" dirty="0" err="1">
                <a:latin typeface="+mn-lt"/>
              </a:rPr>
              <a:t>тобының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болуында</a:t>
            </a:r>
            <a:r>
              <a:rPr lang="ru-RU" sz="1600" dirty="0">
                <a:latin typeface="+mn-lt"/>
              </a:rPr>
              <a:t>.</a:t>
            </a:r>
          </a:p>
          <a:p>
            <a:pPr algn="just"/>
            <a:r>
              <a:rPr lang="ru-RU" sz="1600" dirty="0">
                <a:latin typeface="+mn-lt"/>
              </a:rPr>
              <a:t>Ол </a:t>
            </a:r>
            <a:r>
              <a:rPr lang="ru-RU" sz="1600" dirty="0" err="1">
                <a:latin typeface="+mn-lt"/>
              </a:rPr>
              <a:t>бағалы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ауырсынуды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басатын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және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жөтелге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қарсы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құрал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болып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табылады</a:t>
            </a:r>
            <a:r>
              <a:rPr lang="ru-RU" sz="1600" dirty="0">
                <a:latin typeface="+mn-lt"/>
              </a:rPr>
              <a:t>.</a:t>
            </a:r>
          </a:p>
          <a:p>
            <a:pPr algn="just"/>
            <a:endParaRPr lang="ru-RU" sz="1600" dirty="0">
              <a:latin typeface="+mn-lt"/>
            </a:endParaRPr>
          </a:p>
          <a:p>
            <a:pPr algn="just"/>
            <a:r>
              <a:rPr lang="ru-RU" sz="1600" b="1" dirty="0">
                <a:latin typeface="+mn-lt"/>
              </a:rPr>
              <a:t>Героин</a:t>
            </a:r>
            <a:r>
              <a:rPr lang="ru-RU" sz="1600" dirty="0">
                <a:latin typeface="+mn-lt"/>
              </a:rPr>
              <a:t> – </a:t>
            </a:r>
            <a:r>
              <a:rPr lang="ru-RU" sz="1600" dirty="0" err="1">
                <a:latin typeface="+mn-lt"/>
              </a:rPr>
              <a:t>морфинді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сірке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ангидридімен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ацилдеу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арқылы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алынатын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есірткі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зат</a:t>
            </a:r>
            <a:r>
              <a:rPr lang="ru-RU" sz="1600" dirty="0">
                <a:latin typeface="+mn-lt"/>
              </a:rPr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219A6E4-9B1B-0E90-1655-E74EE5803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16150" y="198664"/>
            <a:ext cx="2560278" cy="4431608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064290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DEE5E3C-40E0-933C-2B33-50140F56685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2</a:t>
            </a:fld>
            <a:endParaRPr lang="ru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23E9DC1-AED1-6E63-8FF8-BBCCE892EF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43" y="241163"/>
            <a:ext cx="75744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Алкалоидтар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–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бұл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өсімдік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организмдерінде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кездесетін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негізгі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қасиетке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ие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азотқұрамды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органикалық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қосылыстардың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ерекше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тобы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Олар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айқын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физиологиялық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әсерімен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сипатталады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«Алкалоид» («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сілтітәрізді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»)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терминін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1819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жылы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неміс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ғалымы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К. Мейснер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ұсынған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Бұл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атау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арабтың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«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alcali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» – «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сілті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»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және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гректің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«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eidos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» – «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ұқсас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»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деген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сөздерінен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шыққан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B591FB8-32B1-AE09-1723-E5F85283B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43" y="1518436"/>
            <a:ext cx="7574458" cy="289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Барлық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алкалоид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атаулары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жұрнағымен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аяқталады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және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әртүрлі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жолдармен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қалыптасқан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 </a:t>
            </a: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altLang="ru-KZ" sz="1400" dirty="0">
              <a:solidFill>
                <a:schemeClr val="tx1"/>
              </a:solidFill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Мысалы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өсімдік</a:t>
            </a:r>
            <a:r>
              <a:rPr kumimoji="0" lang="ru-KZ" altLang="ru-KZ" sz="1400" b="1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ru-KZ" altLang="ru-KZ" sz="1400" b="1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атауларынан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атропин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–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Atropa</a:t>
            </a:r>
            <a:r>
              <a:rPr kumimoji="0" lang="ru-KZ" altLang="ru-K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belladonna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-дан,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кокаин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–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Erythroxylon</a:t>
            </a:r>
            <a:r>
              <a:rPr kumimoji="0" lang="ru-KZ" altLang="ru-K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coca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-дан,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эфедрин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–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Ephedra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-дан,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хинин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– хин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ағашынан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никотин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–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Nicotiana</a:t>
            </a:r>
            <a:r>
              <a:rPr kumimoji="0" lang="ru-KZ" altLang="ru-KZ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tabacum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-нан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алынған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;</a:t>
            </a:r>
            <a:b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ал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физиологиялық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әсеріне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байланысты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—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мысалы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морфин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—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ежелгі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грек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ұйқы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құдайы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Морфейдің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атымен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аталған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400" b="1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Химиялық</a:t>
            </a:r>
            <a:r>
              <a:rPr kumimoji="0" lang="ru-KZ" altLang="ru-KZ" sz="1400" b="1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ru-KZ" altLang="ru-KZ" sz="1400" b="1" i="1" u="none" strike="noStrike" cap="none" normalizeH="0" baseline="0" dirty="0" err="1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жіктеу</a:t>
            </a:r>
            <a:r>
              <a:rPr kumimoji="0" lang="ru-KZ" altLang="ru-KZ" sz="1400" b="1" i="1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алкалоидтар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тобына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ортақ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молекулалық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азот-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көміртек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қаңқасының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ерекшеліктеріне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негізделген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  <a:endParaRPr kumimoji="0" lang="kk-KZ" altLang="ru-K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</a:b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Негізгі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құрылымдық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кластарға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мыналар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жатады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: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пиридиндік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пиперидиндік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тропандық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хинолиндік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изохинолиндік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индолдық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имидазолдық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стероидтық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,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дитерпеноидтық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және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пуриндік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  <a:r>
              <a:rPr kumimoji="0" lang="ru-KZ" altLang="ru-KZ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алкалоидтар</a:t>
            </a:r>
            <a:r>
              <a:rPr kumimoji="0" lang="ru-KZ" altLang="ru-K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3460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4F50F4-4C44-39FC-D64E-09D75150B9B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fld id="{6458BDF1-1AB2-4BBB-BFC0-095765ED8ADE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CB476-25E6-2E04-BBB7-95B683F44EFA}"/>
              </a:ext>
            </a:extLst>
          </p:cNvPr>
          <p:cNvSpPr txBox="1"/>
          <p:nvPr/>
        </p:nvSpPr>
        <p:spPr>
          <a:xfrm>
            <a:off x="1296000" y="160794"/>
            <a:ext cx="5428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+mn-lt"/>
              </a:rPr>
              <a:t>Өсімдіктер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әлеміндегі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алкалоидтардың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таралуы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.</a:t>
            </a:r>
          </a:p>
          <a:p>
            <a:pPr algn="ctr"/>
            <a:r>
              <a:rPr lang="ru-RU" b="1" dirty="0" err="1">
                <a:solidFill>
                  <a:srgbClr val="FF0000"/>
                </a:solidFill>
                <a:latin typeface="+mn-lt"/>
              </a:rPr>
              <a:t>Өсімдіктер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тіршілігі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үшін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маңызы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.</a:t>
            </a:r>
            <a:endParaRPr lang="ru-KZ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52A9F3-940F-A707-F030-EF4132D53272}"/>
              </a:ext>
            </a:extLst>
          </p:cNvPr>
          <p:cNvSpPr txBox="1"/>
          <p:nvPr/>
        </p:nvSpPr>
        <p:spPr>
          <a:xfrm>
            <a:off x="493200" y="904666"/>
            <a:ext cx="7146000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ru-RU" sz="1400" dirty="0" err="1">
                <a:latin typeface="+mn-lt"/>
              </a:rPr>
              <a:t>Өсімдіктерде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алкалоидтар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органикалық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бейорганикалық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қышқылдардың</a:t>
            </a:r>
            <a:r>
              <a:rPr lang="ru-RU" sz="1400" dirty="0">
                <a:latin typeface="+mn-lt"/>
              </a:rPr>
              <a:t> (лимон, </a:t>
            </a:r>
            <a:r>
              <a:rPr lang="ru-RU" sz="1400" dirty="0" err="1">
                <a:latin typeface="+mn-lt"/>
              </a:rPr>
              <a:t>қымыздық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алма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сірке</a:t>
            </a:r>
            <a:r>
              <a:rPr lang="ru-RU" sz="1400" dirty="0">
                <a:latin typeface="+mn-lt"/>
              </a:rPr>
              <a:t>, фосфор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т.б</a:t>
            </a:r>
            <a:r>
              <a:rPr lang="ru-RU" sz="1400" dirty="0">
                <a:latin typeface="+mn-lt"/>
              </a:rPr>
              <a:t>.) </a:t>
            </a:r>
            <a:r>
              <a:rPr lang="ru-RU" sz="1400" dirty="0" err="1">
                <a:latin typeface="+mn-lt"/>
              </a:rPr>
              <a:t>тұздары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түрінде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кездеседі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жасуша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сөлінде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ериді</a:t>
            </a:r>
            <a:r>
              <a:rPr lang="ru-RU" sz="1400" dirty="0">
                <a:latin typeface="+mn-lt"/>
              </a:rPr>
              <a:t>.</a:t>
            </a:r>
          </a:p>
          <a:p>
            <a:pPr algn="just">
              <a:spcAft>
                <a:spcPts val="600"/>
              </a:spcAft>
              <a:buNone/>
            </a:pPr>
            <a:r>
              <a:rPr lang="ru-RU" sz="1400" dirty="0" err="1">
                <a:latin typeface="+mn-lt"/>
              </a:rPr>
              <a:t>Алкалоидтар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өсімдіктің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жапырағында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жемісінде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тұқымында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қабығында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асты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мүшелерінде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жиналады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Кейбір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өсімдіктерде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мысалы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белладоннада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алкалоидтар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өсімдіктің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барлық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бөлігінде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едәуір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мөлшерде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болады</a:t>
            </a:r>
            <a:r>
              <a:rPr lang="ru-RU" sz="1400" dirty="0">
                <a:latin typeface="+mn-lt"/>
              </a:rPr>
              <a:t>. Ал </a:t>
            </a:r>
            <a:r>
              <a:rPr lang="ru-RU" sz="1400" dirty="0" err="1">
                <a:latin typeface="+mn-lt"/>
              </a:rPr>
              <a:t>көпшілік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өсімдіктерде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алкалоидтар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негізінен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бір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ғана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мүшеде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немесе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өсімдік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бөлігінде</a:t>
            </a:r>
            <a:r>
              <a:rPr lang="ru-RU" sz="1400" dirty="0">
                <a:latin typeface="+mn-lt"/>
              </a:rPr>
              <a:t> басым </a:t>
            </a:r>
            <a:r>
              <a:rPr lang="ru-RU" sz="1400" dirty="0" err="1">
                <a:latin typeface="+mn-lt"/>
              </a:rPr>
              <a:t>кездеседі</a:t>
            </a:r>
            <a:r>
              <a:rPr lang="ru-RU" sz="1400" dirty="0">
                <a:latin typeface="+mn-lt"/>
              </a:rPr>
              <a:t>.</a:t>
            </a:r>
          </a:p>
          <a:p>
            <a:pPr algn="just">
              <a:spcAft>
                <a:spcPts val="600"/>
              </a:spcAft>
              <a:buNone/>
            </a:pPr>
            <a:r>
              <a:rPr lang="ru-RU" sz="1400" dirty="0" err="1">
                <a:latin typeface="+mn-lt"/>
              </a:rPr>
              <a:t>Өсімдіктің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әртүрлі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бөліктері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алкалоидтардың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мөлшерлік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құрамымен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ғана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емес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сапалық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құрамымен</a:t>
            </a:r>
            <a:r>
              <a:rPr lang="ru-RU" sz="1400" dirty="0">
                <a:latin typeface="+mn-lt"/>
              </a:rPr>
              <a:t> де </a:t>
            </a:r>
            <a:r>
              <a:rPr lang="ru-RU" sz="1400" dirty="0" err="1">
                <a:latin typeface="+mn-lt"/>
              </a:rPr>
              <a:t>ерекшеленеді</a:t>
            </a:r>
            <a:r>
              <a:rPr lang="ru-RU" sz="1400" dirty="0">
                <a:latin typeface="+mn-lt"/>
              </a:rPr>
              <a:t>.</a:t>
            </a:r>
          </a:p>
          <a:p>
            <a:pPr algn="just">
              <a:spcAft>
                <a:spcPts val="600"/>
              </a:spcAft>
              <a:buNone/>
            </a:pPr>
            <a:r>
              <a:rPr lang="ru-RU" sz="1400" dirty="0" err="1">
                <a:latin typeface="+mn-lt"/>
              </a:rPr>
              <a:t>Мысалы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ланцетжапырақты</a:t>
            </a:r>
            <a:r>
              <a:rPr lang="ru-RU" sz="1400" dirty="0">
                <a:latin typeface="+mn-lt"/>
              </a:rPr>
              <a:t> термопсис </a:t>
            </a:r>
            <a:r>
              <a:rPr lang="ru-RU" sz="1400" dirty="0" err="1">
                <a:latin typeface="+mn-lt"/>
              </a:rPr>
              <a:t>шөбінде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b="1" dirty="0">
                <a:latin typeface="+mn-lt"/>
              </a:rPr>
              <a:t>термопсин</a:t>
            </a:r>
            <a:r>
              <a:rPr lang="ru-RU" sz="1400" dirty="0">
                <a:latin typeface="+mn-lt"/>
              </a:rPr>
              <a:t> алкалоиды басым </a:t>
            </a:r>
            <a:r>
              <a:rPr lang="ru-RU" sz="1400" dirty="0" err="1">
                <a:latin typeface="+mn-lt"/>
              </a:rPr>
              <a:t>болса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тұқымында</a:t>
            </a:r>
            <a:r>
              <a:rPr lang="ru-RU" sz="1400" dirty="0">
                <a:latin typeface="+mn-lt"/>
              </a:rPr>
              <a:t> </a:t>
            </a:r>
            <a:r>
              <a:rPr lang="ru-RU" sz="1400" b="1" dirty="0">
                <a:latin typeface="+mn-lt"/>
              </a:rPr>
              <a:t>цитизин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көп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мөлшерде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болады</a:t>
            </a:r>
            <a:r>
              <a:rPr lang="ru-RU" sz="1400" dirty="0">
                <a:latin typeface="+mn-lt"/>
              </a:rPr>
              <a:t>.</a:t>
            </a:r>
          </a:p>
          <a:p>
            <a:pPr algn="just">
              <a:spcAft>
                <a:spcPts val="600"/>
              </a:spcAft>
              <a:buNone/>
            </a:pPr>
            <a:r>
              <a:rPr lang="ru-RU" sz="1400" dirty="0" err="1">
                <a:latin typeface="+mn-lt"/>
              </a:rPr>
              <a:t>Алкалоидтардың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b="1" dirty="0" err="1">
                <a:latin typeface="+mn-lt"/>
              </a:rPr>
              <a:t>биологиялық</a:t>
            </a:r>
            <a:r>
              <a:rPr lang="ru-RU" sz="1400" b="1" dirty="0">
                <a:latin typeface="+mn-lt"/>
              </a:rPr>
              <a:t> </a:t>
            </a:r>
            <a:r>
              <a:rPr lang="ru-RU" sz="1400" b="1" dirty="0" err="1">
                <a:latin typeface="+mn-lt"/>
              </a:rPr>
              <a:t>қызметі</a:t>
            </a:r>
            <a:r>
              <a:rPr lang="ru-RU" sz="1400" b="1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әлі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толық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анықталмаған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Соңғы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зерттеулерге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сәйкес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алкалоидтар</a:t>
            </a:r>
            <a:r>
              <a:rPr lang="ru-RU" sz="1400" dirty="0">
                <a:latin typeface="+mn-lt"/>
              </a:rPr>
              <a:t>:</a:t>
            </a:r>
          </a:p>
          <a:p>
            <a:pPr marL="627063" algn="just">
              <a:buFont typeface="Arial" panose="020B0604020202020204" pitchFamily="34" charset="0"/>
              <a:buChar char="•"/>
            </a:pPr>
            <a:r>
              <a:rPr lang="ru-RU" sz="1400" dirty="0" err="1">
                <a:latin typeface="+mn-lt"/>
              </a:rPr>
              <a:t>зат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алмасу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үдерісіне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қатысады</a:t>
            </a:r>
            <a:r>
              <a:rPr lang="ru-RU" sz="1400" dirty="0">
                <a:latin typeface="+mn-lt"/>
              </a:rPr>
              <a:t>;</a:t>
            </a:r>
          </a:p>
          <a:p>
            <a:pPr marL="627063" algn="just">
              <a:buFont typeface="Arial" panose="020B0604020202020204" pitchFamily="34" charset="0"/>
              <a:buChar char="•"/>
            </a:pPr>
            <a:r>
              <a:rPr lang="ru-RU" sz="1400" dirty="0" err="1">
                <a:latin typeface="+mn-lt"/>
              </a:rPr>
              <a:t>өсу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стимуляторлары</a:t>
            </a:r>
            <a:r>
              <a:rPr lang="ru-RU" sz="1400" dirty="0">
                <a:latin typeface="+mn-lt"/>
              </a:rPr>
              <a:t> мен </a:t>
            </a:r>
            <a:r>
              <a:rPr lang="ru-RU" sz="1400" dirty="0" err="1">
                <a:latin typeface="+mn-lt"/>
              </a:rPr>
              <a:t>реттеушілері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болып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табылады</a:t>
            </a:r>
            <a:r>
              <a:rPr lang="ru-RU" sz="1400" dirty="0">
                <a:latin typeface="+mn-lt"/>
              </a:rPr>
              <a:t>;</a:t>
            </a:r>
          </a:p>
          <a:p>
            <a:pPr marL="627063" algn="just">
              <a:buFont typeface="Arial" panose="020B0604020202020204" pitchFamily="34" charset="0"/>
              <a:buChar char="•"/>
            </a:pPr>
            <a:r>
              <a:rPr lang="ru-RU" sz="1400" dirty="0" err="1">
                <a:latin typeface="+mn-lt"/>
              </a:rPr>
              <a:t>қорғаныштық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қызмет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атқарады</a:t>
            </a:r>
            <a:r>
              <a:rPr lang="ru-RU" sz="14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7760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32CAC9C-438E-D355-7994-706E31A02CF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4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3EFA0B-DE65-4B7B-6544-AB7CED4C0457}"/>
              </a:ext>
            </a:extLst>
          </p:cNvPr>
          <p:cNvSpPr txBox="1"/>
          <p:nvPr/>
        </p:nvSpPr>
        <p:spPr>
          <a:xfrm>
            <a:off x="1465200" y="8668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Алкалоидтардың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жіктелуі</a:t>
            </a:r>
            <a:endParaRPr lang="ru-KZ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B1544F-4B4C-8B46-9B91-6F33FC77CCDA}"/>
              </a:ext>
            </a:extLst>
          </p:cNvPr>
          <p:cNvSpPr txBox="1"/>
          <p:nvPr/>
        </p:nvSpPr>
        <p:spPr>
          <a:xfrm>
            <a:off x="338400" y="620169"/>
            <a:ext cx="77400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600" b="1" dirty="0">
                <a:solidFill>
                  <a:srgbClr val="0070C0"/>
                </a:solidFill>
                <a:latin typeface="+mn-lt"/>
              </a:rPr>
              <a:t>1. </a:t>
            </a:r>
            <a:r>
              <a:rPr lang="ru-RU" sz="1600" b="1" dirty="0" err="1">
                <a:solidFill>
                  <a:srgbClr val="0070C0"/>
                </a:solidFill>
                <a:latin typeface="+mn-lt"/>
              </a:rPr>
              <a:t>Фармакологиялық</a:t>
            </a:r>
            <a:r>
              <a:rPr lang="ru-RU" sz="16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+mn-lt"/>
              </a:rPr>
              <a:t>жіктеу</a:t>
            </a:r>
            <a:br>
              <a:rPr lang="ru-RU" sz="1600" dirty="0">
                <a:latin typeface="+mn-lt"/>
              </a:rPr>
            </a:br>
            <a:r>
              <a:rPr lang="ru-RU" sz="1600" dirty="0" err="1">
                <a:latin typeface="+mn-lt"/>
              </a:rPr>
              <a:t>Фармакологиялық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жіктеудің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негізінде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алкалоидтардың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организмге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фармакологиялық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әсер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ету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сипаты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жатыр</a:t>
            </a:r>
            <a:r>
              <a:rPr lang="ru-RU" sz="1600" dirty="0">
                <a:latin typeface="+mn-lt"/>
              </a:rPr>
              <a:t>:</a:t>
            </a:r>
          </a:p>
          <a:p>
            <a:pPr marL="646113" indent="-285750">
              <a:buFont typeface="Wingdings" panose="05000000000000000000" pitchFamily="2" charset="2"/>
              <a:buChar char="§"/>
            </a:pPr>
            <a:r>
              <a:rPr lang="ru-RU" sz="1600" dirty="0" err="1">
                <a:latin typeface="+mn-lt"/>
              </a:rPr>
              <a:t>есірткі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әсерлі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алкалоидтар</a:t>
            </a:r>
            <a:r>
              <a:rPr lang="ru-RU" sz="1600" dirty="0">
                <a:latin typeface="+mn-lt"/>
              </a:rPr>
              <a:t>;</a:t>
            </a:r>
          </a:p>
          <a:p>
            <a:pPr marL="646113" indent="-285750">
              <a:buFont typeface="Wingdings" panose="05000000000000000000" pitchFamily="2" charset="2"/>
              <a:buChar char="§"/>
            </a:pPr>
            <a:r>
              <a:rPr lang="ru-RU" sz="1600" dirty="0" err="1">
                <a:latin typeface="+mn-lt"/>
              </a:rPr>
              <a:t>жергілікті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жансыздандыратын</a:t>
            </a:r>
            <a:r>
              <a:rPr lang="ru-RU" sz="1600" dirty="0">
                <a:latin typeface="+mn-lt"/>
              </a:rPr>
              <a:t> (</a:t>
            </a:r>
            <a:r>
              <a:rPr lang="ru-RU" sz="1600" dirty="0" err="1">
                <a:latin typeface="+mn-lt"/>
              </a:rPr>
              <a:t>анестезиялық</a:t>
            </a:r>
            <a:r>
              <a:rPr lang="ru-RU" sz="1600" dirty="0">
                <a:latin typeface="+mn-lt"/>
              </a:rPr>
              <a:t>) </a:t>
            </a:r>
            <a:r>
              <a:rPr lang="ru-RU" sz="1600" dirty="0" err="1">
                <a:latin typeface="+mn-lt"/>
              </a:rPr>
              <a:t>алкалоидтар</a:t>
            </a:r>
            <a:r>
              <a:rPr lang="ru-RU" sz="1600" dirty="0">
                <a:latin typeface="+mn-lt"/>
              </a:rPr>
              <a:t>;</a:t>
            </a:r>
          </a:p>
          <a:p>
            <a:pPr marL="646113" indent="-285750">
              <a:buFont typeface="Wingdings" panose="05000000000000000000" pitchFamily="2" charset="2"/>
              <a:buChar char="§"/>
            </a:pPr>
            <a:r>
              <a:rPr lang="ru-RU" sz="1600" dirty="0" err="1">
                <a:latin typeface="+mn-lt"/>
              </a:rPr>
              <a:t>спазмолитикалық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алкалоидтар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және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т.б</a:t>
            </a:r>
            <a:r>
              <a:rPr lang="ru-RU" sz="1600" dirty="0">
                <a:latin typeface="+mn-lt"/>
              </a:rPr>
              <a:t>.</a:t>
            </a:r>
          </a:p>
          <a:p>
            <a:pPr>
              <a:buNone/>
            </a:pPr>
            <a:endParaRPr lang="ru-RU" sz="1600" b="1" dirty="0">
              <a:solidFill>
                <a:srgbClr val="0070C0"/>
              </a:solidFill>
              <a:latin typeface="+mn-lt"/>
            </a:endParaRPr>
          </a:p>
          <a:p>
            <a:pPr>
              <a:buNone/>
            </a:pPr>
            <a:r>
              <a:rPr lang="ru-RU" sz="1600" b="1" dirty="0">
                <a:solidFill>
                  <a:srgbClr val="0070C0"/>
                </a:solidFill>
                <a:latin typeface="+mn-lt"/>
              </a:rPr>
              <a:t>2. </a:t>
            </a:r>
            <a:r>
              <a:rPr lang="ru-RU" sz="1600" b="1" dirty="0" err="1">
                <a:solidFill>
                  <a:srgbClr val="0070C0"/>
                </a:solidFill>
                <a:latin typeface="+mn-lt"/>
              </a:rPr>
              <a:t>Ботаникалық</a:t>
            </a:r>
            <a:r>
              <a:rPr lang="ru-RU" sz="16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+mn-lt"/>
              </a:rPr>
              <a:t>жіктеу</a:t>
            </a:r>
            <a:br>
              <a:rPr lang="ru-RU" sz="1600" dirty="0">
                <a:latin typeface="+mn-lt"/>
              </a:rPr>
            </a:br>
            <a:r>
              <a:rPr lang="ru-RU" sz="1600" dirty="0" err="1">
                <a:latin typeface="+mn-lt"/>
              </a:rPr>
              <a:t>Ботаникалық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жіктеудің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негізі</a:t>
            </a:r>
            <a:r>
              <a:rPr lang="ru-RU" sz="1600" dirty="0">
                <a:latin typeface="+mn-lt"/>
              </a:rPr>
              <a:t> – </a:t>
            </a:r>
            <a:r>
              <a:rPr lang="ru-RU" sz="1600" dirty="0" err="1">
                <a:latin typeface="+mn-lt"/>
              </a:rPr>
              <a:t>алкалоидтар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бөлініп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алынған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өсімдіктердің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белгілі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бір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туысқа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немесе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тұқымдасқа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жатуы</a:t>
            </a:r>
            <a:r>
              <a:rPr lang="ru-RU" sz="1600" dirty="0">
                <a:latin typeface="+mn-lt"/>
              </a:rPr>
              <a:t>:</a:t>
            </a:r>
          </a:p>
          <a:p>
            <a:pPr marL="627063" indent="-266700">
              <a:buFont typeface="Wingdings" panose="05000000000000000000" pitchFamily="2" charset="2"/>
              <a:buChar char="§"/>
            </a:pPr>
            <a:r>
              <a:rPr lang="ru-RU" sz="1600" dirty="0" err="1">
                <a:latin typeface="+mn-lt"/>
              </a:rPr>
              <a:t>темекі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алкалоидтары</a:t>
            </a:r>
            <a:r>
              <a:rPr lang="ru-RU" sz="1600" dirty="0">
                <a:latin typeface="+mn-lt"/>
              </a:rPr>
              <a:t>;</a:t>
            </a:r>
          </a:p>
          <a:p>
            <a:pPr marL="627063" indent="-266700">
              <a:buFont typeface="Wingdings" panose="05000000000000000000" pitchFamily="2" charset="2"/>
              <a:buChar char="§"/>
            </a:pPr>
            <a:r>
              <a:rPr lang="ru-RU" sz="1600" dirty="0" err="1">
                <a:latin typeface="+mn-lt"/>
              </a:rPr>
              <a:t>көкнәр</a:t>
            </a:r>
            <a:r>
              <a:rPr lang="ru-RU" sz="1600" dirty="0">
                <a:latin typeface="+mn-lt"/>
              </a:rPr>
              <a:t> (мак) </a:t>
            </a:r>
            <a:r>
              <a:rPr lang="ru-RU" sz="1600" dirty="0" err="1">
                <a:latin typeface="+mn-lt"/>
              </a:rPr>
              <a:t>алкалоидтары</a:t>
            </a:r>
            <a:r>
              <a:rPr lang="ru-RU" sz="1600" dirty="0">
                <a:latin typeface="+mn-lt"/>
              </a:rPr>
              <a:t>;</a:t>
            </a:r>
          </a:p>
          <a:p>
            <a:pPr marL="627063" indent="-266700">
              <a:buFont typeface="Wingdings" panose="05000000000000000000" pitchFamily="2" charset="2"/>
              <a:buChar char="§"/>
            </a:pPr>
            <a:r>
              <a:rPr lang="ru-RU" sz="1600" dirty="0">
                <a:latin typeface="+mn-lt"/>
              </a:rPr>
              <a:t>барбарис </a:t>
            </a:r>
            <a:r>
              <a:rPr lang="ru-RU" sz="1600" dirty="0" err="1">
                <a:latin typeface="+mn-lt"/>
              </a:rPr>
              <a:t>алкалоидтары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және</a:t>
            </a:r>
            <a:r>
              <a:rPr lang="ru-RU" sz="1600" dirty="0">
                <a:latin typeface="+mn-lt"/>
              </a:rPr>
              <a:t> </a:t>
            </a:r>
            <a:r>
              <a:rPr lang="ru-RU" sz="1600" dirty="0" err="1">
                <a:latin typeface="+mn-lt"/>
              </a:rPr>
              <a:t>т.б</a:t>
            </a:r>
            <a:r>
              <a:rPr lang="ru-RU" sz="16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1880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15505E8-6666-439C-0F09-84B6AF6BC0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5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0B3AB4-30E9-47B7-E65D-6EA57DA1F409}"/>
              </a:ext>
            </a:extLst>
          </p:cNvPr>
          <p:cNvSpPr txBox="1"/>
          <p:nvPr/>
        </p:nvSpPr>
        <p:spPr>
          <a:xfrm>
            <a:off x="504000" y="446742"/>
            <a:ext cx="6354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1800" b="1" dirty="0">
                <a:solidFill>
                  <a:srgbClr val="0070C0"/>
                </a:solidFill>
                <a:latin typeface="+mn-lt"/>
              </a:rPr>
              <a:t>3. </a:t>
            </a:r>
            <a:r>
              <a:rPr lang="ru-RU" sz="1800" b="1" dirty="0" err="1">
                <a:solidFill>
                  <a:srgbClr val="0070C0"/>
                </a:solidFill>
                <a:latin typeface="+mn-lt"/>
              </a:rPr>
              <a:t>Биогенетикалық</a:t>
            </a:r>
            <a:r>
              <a:rPr lang="ru-RU" sz="1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+mn-lt"/>
              </a:rPr>
              <a:t>жіктеу</a:t>
            </a:r>
            <a:br>
              <a:rPr lang="ru-RU" sz="1800" dirty="0">
                <a:latin typeface="+mn-lt"/>
              </a:rPr>
            </a:br>
            <a:r>
              <a:rPr lang="ru-RU" sz="1800" dirty="0" err="1">
                <a:latin typeface="+mn-lt"/>
              </a:rPr>
              <a:t>Ағылшын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ғалымы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Хегнауэр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ұсынған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бұл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жіктеу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өсімдіктердегі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алкалоидтардың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ықтимал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алғышарты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болып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табылатын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аминқышқылдарының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құрылысына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негізделген</a:t>
            </a:r>
            <a:r>
              <a:rPr lang="ru-RU" sz="1800" dirty="0">
                <a:latin typeface="+mn-lt"/>
              </a:rPr>
              <a:t>:</a:t>
            </a:r>
          </a:p>
          <a:p>
            <a:pPr marL="731838" indent="-285750">
              <a:buFont typeface="Wingdings" panose="05000000000000000000" pitchFamily="2" charset="2"/>
              <a:buChar char="§"/>
            </a:pPr>
            <a:r>
              <a:rPr lang="ru-RU" sz="1800" dirty="0">
                <a:latin typeface="+mn-lt"/>
              </a:rPr>
              <a:t>триптофан </a:t>
            </a:r>
            <a:r>
              <a:rPr lang="ru-RU" sz="1800" dirty="0" err="1">
                <a:latin typeface="+mn-lt"/>
              </a:rPr>
              <a:t>алкалоидтары</a:t>
            </a:r>
            <a:r>
              <a:rPr lang="ru-RU" sz="1800" dirty="0">
                <a:latin typeface="+mn-lt"/>
              </a:rPr>
              <a:t>;</a:t>
            </a:r>
          </a:p>
          <a:p>
            <a:pPr marL="731838" indent="-285750">
              <a:buFont typeface="Wingdings" panose="05000000000000000000" pitchFamily="2" charset="2"/>
              <a:buChar char="§"/>
            </a:pPr>
            <a:r>
              <a:rPr lang="ru-RU" sz="1800" dirty="0">
                <a:latin typeface="+mn-lt"/>
              </a:rPr>
              <a:t>фенилаланин </a:t>
            </a:r>
            <a:r>
              <a:rPr lang="ru-RU" sz="1800" dirty="0" err="1">
                <a:latin typeface="+mn-lt"/>
              </a:rPr>
              <a:t>алкалоидтары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және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т.б</a:t>
            </a:r>
            <a:r>
              <a:rPr lang="ru-RU" sz="1800" dirty="0">
                <a:latin typeface="+mn-lt"/>
              </a:rPr>
              <a:t>.</a:t>
            </a:r>
          </a:p>
          <a:p>
            <a:pPr>
              <a:buNone/>
            </a:pPr>
            <a:endParaRPr lang="ru-RU" sz="1800" b="1" dirty="0">
              <a:latin typeface="+mn-lt"/>
            </a:endParaRPr>
          </a:p>
          <a:p>
            <a:pPr>
              <a:buNone/>
            </a:pPr>
            <a:r>
              <a:rPr lang="ru-RU" sz="1800" b="1" dirty="0">
                <a:solidFill>
                  <a:srgbClr val="0070C0"/>
                </a:solidFill>
                <a:latin typeface="+mn-lt"/>
              </a:rPr>
              <a:t>4. </a:t>
            </a:r>
            <a:r>
              <a:rPr lang="ru-RU" sz="1800" b="1" dirty="0" err="1">
                <a:solidFill>
                  <a:srgbClr val="0070C0"/>
                </a:solidFill>
                <a:latin typeface="+mn-lt"/>
              </a:rPr>
              <a:t>Химиялық</a:t>
            </a:r>
            <a:r>
              <a:rPr lang="ru-RU" sz="1800" b="1" dirty="0">
                <a:solidFill>
                  <a:srgbClr val="0070C0"/>
                </a:solidFill>
                <a:latin typeface="+mn-lt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+mn-lt"/>
              </a:rPr>
              <a:t>жіктеу</a:t>
            </a:r>
            <a:br>
              <a:rPr lang="ru-RU" sz="1800" dirty="0">
                <a:latin typeface="+mn-lt"/>
              </a:rPr>
            </a:br>
            <a:r>
              <a:rPr lang="ru-RU" sz="1800" dirty="0" err="1">
                <a:latin typeface="+mn-lt"/>
              </a:rPr>
              <a:t>Фармакогнозияда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ең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қолайлы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және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жиі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қолданылатын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жіктеу</a:t>
            </a:r>
            <a:r>
              <a:rPr lang="ru-RU" sz="1800" dirty="0">
                <a:latin typeface="+mn-lt"/>
              </a:rPr>
              <a:t> – А.П. Орехов </a:t>
            </a:r>
            <a:r>
              <a:rPr lang="ru-RU" sz="1800" dirty="0" err="1">
                <a:latin typeface="+mn-lt"/>
              </a:rPr>
              <a:t>ұсынған</a:t>
            </a:r>
            <a:r>
              <a:rPr lang="ru-RU" sz="1800" dirty="0">
                <a:latin typeface="+mn-lt"/>
              </a:rPr>
              <a:t> </a:t>
            </a:r>
            <a:r>
              <a:rPr lang="ru-RU" sz="1800" b="1" dirty="0" err="1">
                <a:latin typeface="+mn-lt"/>
              </a:rPr>
              <a:t>химиялық</a:t>
            </a:r>
            <a:r>
              <a:rPr lang="ru-RU" sz="1800" b="1" dirty="0">
                <a:latin typeface="+mn-lt"/>
              </a:rPr>
              <a:t> </a:t>
            </a:r>
            <a:r>
              <a:rPr lang="ru-RU" sz="1800" b="1" dirty="0" err="1">
                <a:latin typeface="+mn-lt"/>
              </a:rPr>
              <a:t>жіктеу</a:t>
            </a:r>
            <a:r>
              <a:rPr lang="ru-RU" sz="1800" dirty="0">
                <a:latin typeface="+mn-lt"/>
              </a:rPr>
              <a:t>. </a:t>
            </a:r>
            <a:r>
              <a:rPr lang="ru-RU" sz="1800" dirty="0" err="1">
                <a:latin typeface="+mn-lt"/>
              </a:rPr>
              <a:t>Оның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негізінде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алкалоидтардың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химиялық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құрылыс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ерекшеліктері</a:t>
            </a:r>
            <a:r>
              <a:rPr lang="ru-RU" sz="1800" dirty="0">
                <a:latin typeface="+mn-lt"/>
              </a:rPr>
              <a:t>, </a:t>
            </a:r>
            <a:r>
              <a:rPr lang="ru-RU" sz="1800" dirty="0" err="1">
                <a:latin typeface="+mn-lt"/>
              </a:rPr>
              <a:t>атап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айтқанда</a:t>
            </a:r>
            <a:r>
              <a:rPr lang="ru-RU" sz="1800" dirty="0">
                <a:latin typeface="+mn-lt"/>
              </a:rPr>
              <a:t>, </a:t>
            </a:r>
            <a:r>
              <a:rPr lang="ru-RU" sz="1800" dirty="0" err="1">
                <a:latin typeface="+mn-lt"/>
              </a:rPr>
              <a:t>азотқұрамды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гетероциклдің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құрылысы</a:t>
            </a:r>
            <a:r>
              <a:rPr lang="ru-RU" sz="1800" dirty="0">
                <a:latin typeface="+mn-lt"/>
              </a:rPr>
              <a:t> </a:t>
            </a:r>
            <a:r>
              <a:rPr lang="ru-RU" sz="1800" dirty="0" err="1">
                <a:latin typeface="+mn-lt"/>
              </a:rPr>
              <a:t>жатыр</a:t>
            </a:r>
            <a:r>
              <a:rPr lang="ru-RU" sz="18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3515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256E531-26B6-C1FB-6D96-BA9802354B0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6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8537B8-0253-A5B7-B2D9-F733A7C121C1}"/>
              </a:ext>
            </a:extLst>
          </p:cNvPr>
          <p:cNvSpPr txBox="1"/>
          <p:nvPr/>
        </p:nvSpPr>
        <p:spPr>
          <a:xfrm>
            <a:off x="615891" y="551866"/>
            <a:ext cx="549847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+mn-lt"/>
              </a:rPr>
              <a:t>N-</a:t>
            </a:r>
            <a:r>
              <a:rPr lang="ru-RU" sz="1400" b="1" dirty="0" err="1">
                <a:latin typeface="+mn-lt"/>
              </a:rPr>
              <a:t>метилденген</a:t>
            </a:r>
            <a:r>
              <a:rPr lang="ru-RU" sz="1400" b="1" dirty="0">
                <a:latin typeface="+mn-lt"/>
              </a:rPr>
              <a:t> </a:t>
            </a:r>
            <a:r>
              <a:rPr lang="ru-RU" sz="1400" b="1" dirty="0" err="1">
                <a:latin typeface="+mn-lt"/>
              </a:rPr>
              <a:t>ксантиндер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қарастыруға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болады</a:t>
            </a:r>
            <a:r>
              <a:rPr lang="ru-RU" sz="1400" dirty="0">
                <a:latin typeface="+mn-lt"/>
              </a:rPr>
              <a:t>. </a:t>
            </a:r>
          </a:p>
          <a:p>
            <a:r>
              <a:rPr lang="ru-RU" sz="1400" b="1" dirty="0">
                <a:latin typeface="+mn-lt"/>
              </a:rPr>
              <a:t>Кофеин</a:t>
            </a:r>
            <a:r>
              <a:rPr lang="ru-RU" sz="1400" dirty="0">
                <a:latin typeface="+mn-lt"/>
              </a:rPr>
              <a:t> – 1,3,7-триметилксантин, </a:t>
            </a:r>
            <a:r>
              <a:rPr lang="ru-RU" sz="1400" b="1" dirty="0">
                <a:latin typeface="+mn-lt"/>
              </a:rPr>
              <a:t>теобромин</a:t>
            </a:r>
            <a:r>
              <a:rPr lang="ru-RU" sz="1400" dirty="0">
                <a:latin typeface="+mn-lt"/>
              </a:rPr>
              <a:t> – 3,7-диметилксантин, </a:t>
            </a:r>
            <a:r>
              <a:rPr lang="ru-RU" sz="1400" b="1" dirty="0">
                <a:latin typeface="+mn-lt"/>
              </a:rPr>
              <a:t>теофиллин</a:t>
            </a:r>
            <a:r>
              <a:rPr lang="ru-RU" sz="1400" dirty="0">
                <a:latin typeface="+mn-lt"/>
              </a:rPr>
              <a:t> – 1,3-диметилксантин </a:t>
            </a:r>
            <a:r>
              <a:rPr lang="ru-RU" sz="1400" dirty="0" err="1">
                <a:latin typeface="+mn-lt"/>
              </a:rPr>
              <a:t>болып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табылады</a:t>
            </a:r>
            <a:r>
              <a:rPr lang="ru-RU" sz="1400" dirty="0">
                <a:latin typeface="+mn-lt"/>
              </a:rPr>
              <a:t>.</a:t>
            </a:r>
            <a:endParaRPr lang="ru-KZ" sz="140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92523A-A2B0-6D40-9858-E7D160A23621}"/>
              </a:ext>
            </a:extLst>
          </p:cNvPr>
          <p:cNvSpPr txBox="1"/>
          <p:nvPr/>
        </p:nvSpPr>
        <p:spPr>
          <a:xfrm>
            <a:off x="1407600" y="1825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+mn-lt"/>
              </a:rPr>
              <a:t>Пуриндік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алкалоидтарды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565093-1434-55DA-A79F-E4ACB55EF15A}"/>
              </a:ext>
            </a:extLst>
          </p:cNvPr>
          <p:cNvSpPr txBox="1"/>
          <p:nvPr/>
        </p:nvSpPr>
        <p:spPr>
          <a:xfrm>
            <a:off x="579599" y="1589306"/>
            <a:ext cx="529407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+mn-lt"/>
              </a:rPr>
              <a:t>Кофеин</a:t>
            </a:r>
            <a:r>
              <a:rPr lang="ru-RU" sz="1400" dirty="0">
                <a:latin typeface="+mn-lt"/>
              </a:rPr>
              <a:t> – </a:t>
            </a:r>
            <a:r>
              <a:rPr lang="ru-RU" sz="1400" dirty="0" err="1">
                <a:latin typeface="+mn-lt"/>
              </a:rPr>
              <a:t>ащы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дәмі</a:t>
            </a:r>
            <a:r>
              <a:rPr lang="ru-RU" sz="1400" dirty="0">
                <a:latin typeface="+mn-lt"/>
              </a:rPr>
              <a:t> бар, </a:t>
            </a:r>
            <a:r>
              <a:rPr lang="ru-RU" sz="1400" dirty="0" err="1">
                <a:latin typeface="+mn-lt"/>
              </a:rPr>
              <a:t>иіссіз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психоактивті</a:t>
            </a:r>
            <a:r>
              <a:rPr lang="ru-RU" sz="1400" dirty="0">
                <a:latin typeface="+mn-lt"/>
              </a:rPr>
              <a:t> стимулятор. Ол кофе, </a:t>
            </a:r>
            <a:r>
              <a:rPr lang="ru-RU" sz="1400" dirty="0" err="1">
                <a:latin typeface="+mn-lt"/>
              </a:rPr>
              <a:t>шай</a:t>
            </a:r>
            <a:r>
              <a:rPr lang="ru-RU" sz="1400" dirty="0">
                <a:latin typeface="+mn-lt"/>
              </a:rPr>
              <a:t>, какао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колада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кездеседі</a:t>
            </a:r>
            <a:r>
              <a:rPr lang="ru-RU" sz="1400" dirty="0">
                <a:latin typeface="+mn-lt"/>
              </a:rPr>
              <a:t>. Кофеин </a:t>
            </a:r>
            <a:r>
              <a:rPr lang="ru-RU" sz="1400" dirty="0" err="1">
                <a:latin typeface="+mn-lt"/>
              </a:rPr>
              <a:t>орталық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жүйке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жүйесіне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етіп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күшейтеді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жүрек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соғысын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жиілетіп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зат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алмасуды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жеделдетеді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Нәтижесінде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сергектік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сезімін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тудырып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шаршау</a:t>
            </a:r>
            <a:r>
              <a:rPr lang="ru-RU" sz="1400" dirty="0">
                <a:latin typeface="+mn-lt"/>
              </a:rPr>
              <a:t> мен </a:t>
            </a:r>
            <a:r>
              <a:rPr lang="ru-RU" sz="1400" dirty="0" err="1">
                <a:latin typeface="+mn-lt"/>
              </a:rPr>
              <a:t>ұйқышылдықты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басады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Сонымен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қатар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ол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несеп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айдайтын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ие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тамырларын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тарылтып</a:t>
            </a:r>
            <a:r>
              <a:rPr lang="ru-RU" sz="1400" dirty="0">
                <a:latin typeface="+mn-lt"/>
              </a:rPr>
              <a:t>, бас </a:t>
            </a:r>
            <a:r>
              <a:rPr lang="ru-RU" sz="1400" dirty="0" err="1">
                <a:latin typeface="+mn-lt"/>
              </a:rPr>
              <a:t>ауруын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жеңілдетеді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бұлшық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тонусын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қимыл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үйлесімділігін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арттырады</a:t>
            </a:r>
            <a:r>
              <a:rPr lang="ru-RU" sz="1400" dirty="0">
                <a:latin typeface="+mn-lt"/>
              </a:rPr>
              <a:t>. </a:t>
            </a:r>
          </a:p>
          <a:p>
            <a:pPr algn="just"/>
            <a:endParaRPr lang="ru-RU" sz="1400" b="1" dirty="0">
              <a:latin typeface="+mn-lt"/>
            </a:endParaRPr>
          </a:p>
          <a:p>
            <a:pPr algn="just"/>
            <a:r>
              <a:rPr lang="ru-RU" sz="1400" b="1" dirty="0">
                <a:latin typeface="+mn-lt"/>
              </a:rPr>
              <a:t>Теофиллин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шайдың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құрамында</a:t>
            </a:r>
            <a:r>
              <a:rPr lang="ru-RU" sz="1400" dirty="0">
                <a:latin typeface="+mn-lt"/>
              </a:rPr>
              <a:t>, ал </a:t>
            </a:r>
            <a:r>
              <a:rPr lang="ru-RU" sz="1400" b="1" dirty="0">
                <a:latin typeface="+mn-lt"/>
              </a:rPr>
              <a:t>теобромин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шай</a:t>
            </a:r>
            <a:r>
              <a:rPr lang="ru-RU" sz="1400" dirty="0">
                <a:latin typeface="+mn-lt"/>
              </a:rPr>
              <a:t> мен </a:t>
            </a:r>
            <a:r>
              <a:rPr lang="ru-RU" sz="1400" dirty="0" err="1">
                <a:latin typeface="+mn-lt"/>
              </a:rPr>
              <a:t>какаода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кездеседі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Олардың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кофеинге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ұқсас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бірақ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несеп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айдайтын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әлдеқайда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күшті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тұрақты</a:t>
            </a:r>
            <a:r>
              <a:rPr lang="ru-RU" sz="1400" dirty="0">
                <a:latin typeface="+mn-lt"/>
              </a:rPr>
              <a:t>. Теофиллин мен теобромин </a:t>
            </a:r>
            <a:r>
              <a:rPr lang="ru-RU" sz="1400" dirty="0" err="1">
                <a:latin typeface="+mn-lt"/>
              </a:rPr>
              <a:t>жүрек-қантамыр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жүйесіне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әсер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ететін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дәрілік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заттар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қолданылады</a:t>
            </a:r>
            <a:r>
              <a:rPr lang="ru-RU" sz="1400" dirty="0">
                <a:latin typeface="+mn-lt"/>
              </a:rPr>
              <a:t>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005EA01-C482-EA81-9371-2E3D02FC7A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15396" y="182534"/>
            <a:ext cx="1381349" cy="4691679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3089651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DC1BA69-269F-352D-9926-E9E3CB6FD79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7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0AC19F-5CD4-0991-7531-818BED726D46}"/>
              </a:ext>
            </a:extLst>
          </p:cNvPr>
          <p:cNvSpPr txBox="1"/>
          <p:nvPr/>
        </p:nvSpPr>
        <p:spPr>
          <a:xfrm>
            <a:off x="500400" y="203367"/>
            <a:ext cx="40716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1400" dirty="0" err="1">
                <a:latin typeface="+mn-lt"/>
              </a:rPr>
              <a:t>Пуриндік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алкалоидтардың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қышқылдық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қасиеттерін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пайдалану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арқылы</a:t>
            </a:r>
            <a:r>
              <a:rPr lang="ru-RU" sz="1400" dirty="0">
                <a:latin typeface="+mn-lt"/>
              </a:rPr>
              <a:t> су </a:t>
            </a:r>
            <a:r>
              <a:rPr lang="ru-RU" sz="1400" dirty="0" err="1">
                <a:latin typeface="+mn-lt"/>
              </a:rPr>
              <a:t>ерітіндісінде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еритін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препараттар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алынады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Бұған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мысал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+mn-lt"/>
              </a:rPr>
              <a:t>эуфиллинді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келтіруге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болады</a:t>
            </a:r>
            <a:r>
              <a:rPr lang="ru-RU" sz="1400" dirty="0">
                <a:latin typeface="+mn-lt"/>
              </a:rPr>
              <a:t> — </a:t>
            </a:r>
            <a:r>
              <a:rPr lang="ru-RU" sz="1400" dirty="0" err="1">
                <a:latin typeface="+mn-lt"/>
              </a:rPr>
              <a:t>ол</a:t>
            </a:r>
            <a:r>
              <a:rPr lang="ru-RU" sz="1400" dirty="0">
                <a:latin typeface="+mn-lt"/>
              </a:rPr>
              <a:t> теофиллин мен </a:t>
            </a:r>
            <a:r>
              <a:rPr lang="ru-RU" sz="1400" dirty="0" err="1">
                <a:latin typeface="+mn-lt"/>
              </a:rPr>
              <a:t>этилендиаминнің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тұзы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болып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табылады</a:t>
            </a:r>
            <a:r>
              <a:rPr lang="ru-RU" sz="1400" dirty="0">
                <a:latin typeface="+mn-lt"/>
              </a:rPr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6EDE4B6-9D18-7147-107A-F2A1133C48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7881" b="10656"/>
          <a:stretch>
            <a:fillRect/>
          </a:stretch>
        </p:blipFill>
        <p:spPr>
          <a:xfrm>
            <a:off x="4921242" y="122267"/>
            <a:ext cx="2619868" cy="1331749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E7EE3A-AC17-4A1D-A9BD-9307FE2A8D9C}"/>
              </a:ext>
            </a:extLst>
          </p:cNvPr>
          <p:cNvSpPr txBox="1"/>
          <p:nvPr/>
        </p:nvSpPr>
        <p:spPr>
          <a:xfrm>
            <a:off x="513001" y="1536030"/>
            <a:ext cx="73980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+mn-lt"/>
              </a:rPr>
              <a:t>Эуфиллин — </a:t>
            </a:r>
            <a:r>
              <a:rPr lang="ru-RU" sz="1400" dirty="0" err="1">
                <a:latin typeface="+mn-lt"/>
              </a:rPr>
              <a:t>бұл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бронхтарды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кеңейтетін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тамырларын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кеңейтетін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дәрі</a:t>
            </a:r>
            <a:r>
              <a:rPr lang="ru-RU" sz="1400" dirty="0">
                <a:latin typeface="+mn-lt"/>
              </a:rPr>
              <a:t>, </a:t>
            </a:r>
          </a:p>
          <a:p>
            <a:r>
              <a:rPr lang="ru-RU" sz="1400" dirty="0" err="1">
                <a:latin typeface="+mn-lt"/>
              </a:rPr>
              <a:t>яғни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ол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жолдарын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ашады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айналымын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жақсартады</a:t>
            </a:r>
            <a:r>
              <a:rPr lang="ru-RU" sz="1400" dirty="0">
                <a:latin typeface="+mn-lt"/>
              </a:rPr>
              <a:t>.</a:t>
            </a:r>
          </a:p>
          <a:p>
            <a:endParaRPr lang="ru-RU" sz="1400" dirty="0">
              <a:latin typeface="+mn-lt"/>
            </a:endParaRPr>
          </a:p>
          <a:p>
            <a:r>
              <a:rPr lang="ru-KZ" sz="1400" dirty="0">
                <a:latin typeface="+mn-lt"/>
              </a:rPr>
              <a:t>💊 </a:t>
            </a:r>
            <a:r>
              <a:rPr lang="ru-RU" sz="1400" dirty="0" err="1">
                <a:latin typeface="+mn-lt"/>
              </a:rPr>
              <a:t>Эуфиллинді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қолдану</a:t>
            </a:r>
            <a:r>
              <a:rPr lang="ru-RU" sz="1400" dirty="0">
                <a:latin typeface="+mn-lt"/>
              </a:rPr>
              <a:t>:</a:t>
            </a:r>
          </a:p>
          <a:p>
            <a:endParaRPr lang="ru-RU" sz="14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err="1">
                <a:latin typeface="+mn-lt"/>
              </a:rPr>
              <a:t>Бронхиалды</a:t>
            </a:r>
            <a:r>
              <a:rPr lang="ru-RU" sz="1400" dirty="0">
                <a:latin typeface="+mn-lt"/>
              </a:rPr>
              <a:t> астма, </a:t>
            </a:r>
            <a:r>
              <a:rPr lang="ru-RU" sz="1400" dirty="0" err="1">
                <a:latin typeface="+mn-lt"/>
              </a:rPr>
              <a:t>созылмалы</a:t>
            </a:r>
            <a:r>
              <a:rPr lang="ru-RU" sz="1400" dirty="0">
                <a:latin typeface="+mn-lt"/>
              </a:rPr>
              <a:t> бронхит, эмфизема – </a:t>
            </a:r>
            <a:r>
              <a:rPr lang="ru-RU" sz="1400" dirty="0" err="1">
                <a:latin typeface="+mn-lt"/>
              </a:rPr>
              <a:t>тыныс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жолдарының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түйілуін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спазмын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жою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үшін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қолданылады</a:t>
            </a:r>
            <a:r>
              <a:rPr lang="ru-RU" sz="1400" dirty="0">
                <a:latin typeface="+mn-lt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err="1">
                <a:latin typeface="+mn-lt"/>
              </a:rPr>
              <a:t>Жүрек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жеткіліксіздігі</a:t>
            </a:r>
            <a:r>
              <a:rPr lang="ru-RU" sz="1400" dirty="0">
                <a:latin typeface="+mn-lt"/>
              </a:rPr>
              <a:t> – </a:t>
            </a:r>
            <a:r>
              <a:rPr lang="ru-RU" sz="1400" dirty="0" err="1">
                <a:latin typeface="+mn-lt"/>
              </a:rPr>
              <a:t>жүрек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қызметі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әлсірегенде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айналымын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жақсарту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ісінуді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азайту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мақсатында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қолданылады</a:t>
            </a:r>
            <a:r>
              <a:rPr lang="ru-RU" sz="1400" dirty="0">
                <a:latin typeface="+mn-lt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latin typeface="+mn-lt"/>
              </a:rPr>
              <a:t>Ми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айналымының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бұзылыстарында</a:t>
            </a:r>
            <a:r>
              <a:rPr lang="ru-RU" sz="1400" dirty="0">
                <a:latin typeface="+mn-lt"/>
              </a:rPr>
              <a:t> – ми </a:t>
            </a:r>
            <a:r>
              <a:rPr lang="ru-RU" sz="1400" dirty="0" err="1">
                <a:latin typeface="+mn-lt"/>
              </a:rPr>
              <a:t>тамырларын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кеңейтіп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ағымын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жақсартады</a:t>
            </a:r>
            <a:r>
              <a:rPr lang="ru-RU" sz="1400" dirty="0">
                <a:latin typeface="+mn-lt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err="1">
                <a:latin typeface="+mn-lt"/>
              </a:rPr>
              <a:t>Өкпе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ісінуінде</a:t>
            </a:r>
            <a:r>
              <a:rPr lang="ru-RU" sz="1400" dirty="0">
                <a:latin typeface="+mn-lt"/>
              </a:rPr>
              <a:t> – </a:t>
            </a:r>
            <a:r>
              <a:rPr lang="ru-RU" sz="1400" dirty="0" err="1">
                <a:latin typeface="+mn-lt"/>
              </a:rPr>
              <a:t>өкпедегі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ісінуді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азайтуға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көмектеседі</a:t>
            </a:r>
            <a:r>
              <a:rPr lang="ru-RU" sz="1400" dirty="0">
                <a:latin typeface="+mn-lt"/>
              </a:rPr>
              <a:t>.</a:t>
            </a:r>
          </a:p>
          <a:p>
            <a:endParaRPr lang="ru-RU" sz="1400" dirty="0">
              <a:latin typeface="+mn-lt"/>
            </a:endParaRPr>
          </a:p>
          <a:p>
            <a:r>
              <a:rPr lang="en-US" sz="1400" dirty="0">
                <a:latin typeface="+mn-lt"/>
              </a:rPr>
              <a:t>⏰ </a:t>
            </a:r>
            <a:r>
              <a:rPr lang="ru-RU" sz="1400" dirty="0" err="1">
                <a:latin typeface="+mn-lt"/>
              </a:rPr>
              <a:t>Қашан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қолданылады</a:t>
            </a:r>
            <a:r>
              <a:rPr lang="ru-RU" sz="1400" dirty="0">
                <a:latin typeface="+mn-lt"/>
              </a:rPr>
              <a:t>: </a:t>
            </a:r>
            <a:r>
              <a:rPr lang="ru-RU" sz="1400" dirty="0" err="1">
                <a:latin typeface="+mn-lt"/>
              </a:rPr>
              <a:t>Көбіне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жедел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жағдайларда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астмалық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ұстама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тыныстың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тарылуы</a:t>
            </a:r>
            <a:r>
              <a:rPr lang="ru-RU" sz="1400" dirty="0">
                <a:latin typeface="+mn-lt"/>
              </a:rPr>
              <a:t>, бронхоспазм </a:t>
            </a:r>
            <a:r>
              <a:rPr lang="ru-RU" sz="1400" dirty="0" err="1">
                <a:latin typeface="+mn-lt"/>
              </a:rPr>
              <a:t>кезінде</a:t>
            </a:r>
            <a:r>
              <a:rPr lang="ru-RU" sz="1400" dirty="0">
                <a:latin typeface="+mn-lt"/>
              </a:rPr>
              <a:t>) – </a:t>
            </a:r>
            <a:r>
              <a:rPr lang="ru-RU" sz="1400" dirty="0" err="1">
                <a:latin typeface="+mn-lt"/>
              </a:rPr>
              <a:t>көктамыр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ішіне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немесе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бұлшықетке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енгізіледі</a:t>
            </a:r>
            <a:r>
              <a:rPr lang="ru-RU" sz="14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537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B066388-AE2F-63FA-E792-880EB190EF0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8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AD584F6-D92E-0EF2-DA1C-E1DBF065923F}"/>
              </a:ext>
            </a:extLst>
          </p:cNvPr>
          <p:cNvSpPr txBox="1"/>
          <p:nvPr/>
        </p:nvSpPr>
        <p:spPr>
          <a:xfrm>
            <a:off x="550800" y="298136"/>
            <a:ext cx="706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 err="1">
                <a:latin typeface="+mn-lt"/>
              </a:rPr>
              <a:t>Теофиллиннің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изомері</a:t>
            </a:r>
            <a:r>
              <a:rPr lang="ru-RU" sz="1400" dirty="0">
                <a:latin typeface="+mn-lt"/>
              </a:rPr>
              <a:t> — теобромин — </a:t>
            </a:r>
            <a:r>
              <a:rPr lang="ru-RU" sz="1400" dirty="0" err="1">
                <a:latin typeface="+mn-lt"/>
              </a:rPr>
              <a:t>ксантинді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диметилсульфатпен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метилдеу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арқылы</a:t>
            </a:r>
            <a:r>
              <a:rPr lang="ru-RU" sz="1400" dirty="0">
                <a:latin typeface="+mn-lt"/>
              </a:rPr>
              <a:t>, калий </a:t>
            </a:r>
            <a:r>
              <a:rPr lang="ru-RU" sz="1400" dirty="0" err="1">
                <a:latin typeface="+mn-lt"/>
              </a:rPr>
              <a:t>гидроксиді</a:t>
            </a:r>
            <a:r>
              <a:rPr lang="ru-RU" sz="1400" dirty="0">
                <a:latin typeface="+mn-lt"/>
              </a:rPr>
              <a:t> мен </a:t>
            </a:r>
            <a:r>
              <a:rPr lang="ru-RU" sz="1400" dirty="0" err="1">
                <a:latin typeface="+mn-lt"/>
              </a:rPr>
              <a:t>метанолдың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қатысуында</a:t>
            </a:r>
            <a:r>
              <a:rPr lang="ru-RU" sz="1400" dirty="0">
                <a:latin typeface="+mn-lt"/>
              </a:rPr>
              <a:t>, 60–70 °С </a:t>
            </a:r>
            <a:r>
              <a:rPr lang="ru-RU" sz="1400" dirty="0" err="1">
                <a:latin typeface="+mn-lt"/>
              </a:rPr>
              <a:t>температурада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синтезделеді</a:t>
            </a:r>
            <a:r>
              <a:rPr lang="ru-RU" sz="1400" dirty="0">
                <a:latin typeface="+mn-lt"/>
              </a:rPr>
              <a:t>.</a:t>
            </a:r>
            <a:endParaRPr lang="ru-KZ" sz="1400" dirty="0">
              <a:latin typeface="+mn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72838BC-13CE-C278-C172-F935C1406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0212" y="1110133"/>
            <a:ext cx="5020376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83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8F40B8B-B3BE-BEA7-D841-671A6F9A3A2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 smtClean="0"/>
              <a:t>9</a:t>
            </a:fld>
            <a:endParaRPr lang="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1B24B3-02BA-DC23-688E-15E652A952A1}"/>
              </a:ext>
            </a:extLst>
          </p:cNvPr>
          <p:cNvSpPr txBox="1"/>
          <p:nvPr/>
        </p:nvSpPr>
        <p:spPr>
          <a:xfrm>
            <a:off x="607062" y="697938"/>
            <a:ext cx="4973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+mn-lt"/>
              </a:rPr>
              <a:t>Папаверин</a:t>
            </a:r>
            <a:r>
              <a:rPr lang="ru-RU" sz="1400" dirty="0">
                <a:latin typeface="+mn-lt"/>
              </a:rPr>
              <a:t> — </a:t>
            </a:r>
            <a:r>
              <a:rPr lang="ru-RU" sz="1400" dirty="0" err="1">
                <a:latin typeface="+mn-lt"/>
              </a:rPr>
              <a:t>опийден</a:t>
            </a:r>
            <a:r>
              <a:rPr lang="ru-RU" sz="1400" dirty="0">
                <a:latin typeface="+mn-lt"/>
              </a:rPr>
              <a:t> (</a:t>
            </a:r>
            <a:r>
              <a:rPr lang="ru-RU" sz="1400" dirty="0" err="1">
                <a:latin typeface="+mn-lt"/>
              </a:rPr>
              <a:t>апиыннан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бөлініп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алынған</a:t>
            </a:r>
            <a:r>
              <a:rPr lang="ru-RU" sz="1400" dirty="0">
                <a:latin typeface="+mn-lt"/>
              </a:rPr>
              <a:t> алкалоид. Ол </a:t>
            </a:r>
            <a:r>
              <a:rPr lang="ru-RU" sz="1400" dirty="0" err="1">
                <a:latin typeface="+mn-lt"/>
              </a:rPr>
              <a:t>құрысуға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қарсы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қан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тамырларын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кеңейтетін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тиімді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құрал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қолданылады</a:t>
            </a:r>
            <a:r>
              <a:rPr lang="ru-RU" sz="1400" dirty="0">
                <a:latin typeface="+mn-lt"/>
              </a:rPr>
              <a:t>.</a:t>
            </a:r>
            <a:endParaRPr lang="ru-KZ" sz="1400" dirty="0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D6D270-1752-DAE8-F687-5F629A13C1A9}"/>
              </a:ext>
            </a:extLst>
          </p:cNvPr>
          <p:cNvSpPr txBox="1"/>
          <p:nvPr/>
        </p:nvSpPr>
        <p:spPr>
          <a:xfrm>
            <a:off x="1450800" y="16643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  <a:latin typeface="+mn-lt"/>
              </a:rPr>
              <a:t>Алкалоидтар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—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изохинолин</a:t>
            </a:r>
            <a:r>
              <a:rPr lang="ru-RU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+mn-lt"/>
              </a:rPr>
              <a:t>туындылары</a:t>
            </a:r>
            <a:endParaRPr lang="ru-RU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D95E7B4-494B-E621-B8C0-4B768A425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6897" y="535767"/>
            <a:ext cx="2465561" cy="1228867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DFBEBFB-11AE-58C6-17DD-5435144684A5}"/>
              </a:ext>
            </a:extLst>
          </p:cNvPr>
          <p:cNvSpPr txBox="1"/>
          <p:nvPr/>
        </p:nvSpPr>
        <p:spPr>
          <a:xfrm>
            <a:off x="628200" y="1581205"/>
            <a:ext cx="356220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 err="1">
                <a:latin typeface="+mn-lt"/>
              </a:rPr>
              <a:t>Қазіргі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уақытта</a:t>
            </a:r>
            <a:r>
              <a:rPr lang="ru-RU" sz="1400" dirty="0">
                <a:latin typeface="+mn-lt"/>
              </a:rPr>
              <a:t> папаверин тек </a:t>
            </a:r>
            <a:r>
              <a:rPr lang="ru-RU" sz="1400" dirty="0" err="1">
                <a:latin typeface="+mn-lt"/>
              </a:rPr>
              <a:t>химиялық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жолмен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алынады</a:t>
            </a:r>
            <a:r>
              <a:rPr lang="ru-RU" sz="1400" dirty="0">
                <a:latin typeface="+mn-lt"/>
              </a:rPr>
              <a:t>. </a:t>
            </a:r>
            <a:r>
              <a:rPr lang="ru-RU" sz="1400" dirty="0" err="1">
                <a:latin typeface="+mn-lt"/>
              </a:rPr>
              <a:t>Синтетикалық</a:t>
            </a:r>
            <a:r>
              <a:rPr lang="ru-RU" sz="1400" dirty="0">
                <a:latin typeface="+mn-lt"/>
              </a:rPr>
              <a:t> папаверин </a:t>
            </a:r>
            <a:r>
              <a:rPr lang="ru-RU" sz="1400" dirty="0" err="1">
                <a:latin typeface="+mn-lt"/>
              </a:rPr>
              <a:t>өндірісі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бастапқы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шикізат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ретінде</a:t>
            </a:r>
            <a:r>
              <a:rPr lang="ru-RU" sz="1400" dirty="0">
                <a:latin typeface="+mn-lt"/>
              </a:rPr>
              <a:t> пирокатехин </a:t>
            </a:r>
            <a:r>
              <a:rPr lang="ru-RU" sz="1400" dirty="0" err="1">
                <a:latin typeface="+mn-lt"/>
              </a:rPr>
              <a:t>қолданылатын</a:t>
            </a:r>
            <a:r>
              <a:rPr lang="ru-RU" sz="1400" dirty="0">
                <a:latin typeface="+mn-lt"/>
              </a:rPr>
              <a:t> т. б. «</a:t>
            </a:r>
            <a:r>
              <a:rPr lang="ru-RU" sz="1400" dirty="0" err="1">
                <a:latin typeface="+mn-lt"/>
              </a:rPr>
              <a:t>пирокатехиндік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әдіс</a:t>
            </a:r>
            <a:r>
              <a:rPr lang="ru-RU" sz="1400" dirty="0">
                <a:latin typeface="+mn-lt"/>
              </a:rPr>
              <a:t>» </a:t>
            </a:r>
            <a:r>
              <a:rPr lang="ru-RU" sz="1400" dirty="0" err="1">
                <a:latin typeface="+mn-lt"/>
              </a:rPr>
              <a:t>деп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аталатын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әдіс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бойынша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жүзеге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асырылады</a:t>
            </a:r>
            <a:r>
              <a:rPr lang="ru-RU" sz="1400" dirty="0">
                <a:latin typeface="+mn-lt"/>
              </a:rPr>
              <a:t>. </a:t>
            </a:r>
          </a:p>
          <a:p>
            <a:pPr algn="just"/>
            <a:endParaRPr lang="ru-RU" sz="1400" dirty="0">
              <a:latin typeface="+mn-lt"/>
            </a:endParaRPr>
          </a:p>
          <a:p>
            <a:pPr algn="just"/>
            <a:r>
              <a:rPr lang="ru-RU" sz="1400" dirty="0" err="1">
                <a:latin typeface="+mn-lt"/>
              </a:rPr>
              <a:t>Синтездің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алғашқы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сатыларына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пирокатехинді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метилдеу</a:t>
            </a:r>
            <a:r>
              <a:rPr lang="ru-RU" sz="1400" dirty="0">
                <a:latin typeface="+mn-lt"/>
              </a:rPr>
              <a:t>, </a:t>
            </a:r>
            <a:r>
              <a:rPr lang="ru-RU" sz="1400" dirty="0" err="1">
                <a:latin typeface="+mn-lt"/>
              </a:rPr>
              <a:t>вератролды</a:t>
            </a:r>
            <a:r>
              <a:rPr lang="ru-RU" sz="1400" dirty="0">
                <a:latin typeface="+mn-lt"/>
              </a:rPr>
              <a:t> (о-</a:t>
            </a:r>
            <a:r>
              <a:rPr lang="ru-RU" sz="1400" dirty="0" err="1">
                <a:latin typeface="+mn-lt"/>
              </a:rPr>
              <a:t>диметоксибензолды</a:t>
            </a:r>
            <a:r>
              <a:rPr lang="ru-RU" sz="1400" dirty="0">
                <a:latin typeface="+mn-lt"/>
              </a:rPr>
              <a:t>) </a:t>
            </a:r>
            <a:r>
              <a:rPr lang="ru-RU" sz="1400" dirty="0" err="1">
                <a:latin typeface="+mn-lt"/>
              </a:rPr>
              <a:t>хлорметилдеу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және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аралық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диметоксибензилхлоридті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циандандыру</a:t>
            </a:r>
            <a:r>
              <a:rPr lang="ru-RU" sz="1400" dirty="0">
                <a:latin typeface="+mn-lt"/>
              </a:rPr>
              <a:t> </a:t>
            </a:r>
            <a:r>
              <a:rPr lang="ru-RU" sz="1400" dirty="0" err="1">
                <a:latin typeface="+mn-lt"/>
              </a:rPr>
              <a:t>кіреді</a:t>
            </a:r>
            <a:r>
              <a:rPr lang="ru-RU" sz="1400" dirty="0">
                <a:latin typeface="+mn-lt"/>
              </a:rPr>
              <a:t>: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C86C36FE-E5E3-40CE-46C1-25A846935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92800" y="2133966"/>
            <a:ext cx="3871872" cy="1939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077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1476</Words>
  <Application>Microsoft Office PowerPoint</Application>
  <PresentationFormat>Экран (16:9)</PresentationFormat>
  <Paragraphs>108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Microsoft Sans Serif</vt:lpstr>
      <vt:lpstr>Wingdings</vt:lpstr>
      <vt:lpstr>Office Theme</vt:lpstr>
      <vt:lpstr>Құрамында азот бар биологиялық белсенді гетероциклді қосылыстар. Алкалоидтар.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Дəріс 14</dc:title>
  <dc:creator>user</dc:creator>
  <cp:lastModifiedBy>Берганаева Гульзат</cp:lastModifiedBy>
  <cp:revision>31</cp:revision>
  <dcterms:created xsi:type="dcterms:W3CDTF">2024-03-09T02:53:14Z</dcterms:created>
  <dcterms:modified xsi:type="dcterms:W3CDTF">2025-11-04T01:41:08Z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